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324" r:id="rId3"/>
    <p:sldId id="293" r:id="rId4"/>
    <p:sldId id="284" r:id="rId5"/>
    <p:sldId id="326" r:id="rId6"/>
    <p:sldId id="290" r:id="rId7"/>
    <p:sldId id="328" r:id="rId8"/>
    <p:sldId id="291" r:id="rId9"/>
    <p:sldId id="327" r:id="rId10"/>
    <p:sldId id="287" r:id="rId11"/>
    <p:sldId id="288" r:id="rId12"/>
    <p:sldId id="295" r:id="rId13"/>
    <p:sldId id="325" r:id="rId14"/>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notesViewPr>
    <p:cSldViewPr snapToGrid="0">
      <p:cViewPr varScale="1">
        <p:scale>
          <a:sx n="82" d="100"/>
          <a:sy n="82"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Estructura</a:t>
            </a:r>
            <a:r>
              <a:rPr lang="es-ES" baseline="0"/>
              <a:t> Puntuación Memoria</a:t>
            </a:r>
            <a:endParaRPr lang="es-E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bar"/>
        <c:grouping val="clustered"/>
        <c:varyColors val="0"/>
        <c:ser>
          <c:idx val="0"/>
          <c:order val="0"/>
          <c:tx>
            <c:strRef>
              <c:f>Hoja1!$B$1</c:f>
              <c:strCache>
                <c:ptCount val="1"/>
                <c:pt idx="0">
                  <c:v>Número de páginas</c:v>
                </c:pt>
              </c:strCache>
            </c:strRef>
          </c:tx>
          <c:spPr>
            <a:solidFill>
              <a:schemeClr val="accent1"/>
            </a:solidFill>
            <a:ln>
              <a:noFill/>
            </a:ln>
            <a:effectLst/>
          </c:spPr>
          <c:invertIfNegative val="0"/>
          <c:cat>
            <c:strRef>
              <c:f>Hoja1!$A$2:$A$8</c:f>
              <c:strCache>
                <c:ptCount val="7"/>
                <c:pt idx="0">
                  <c:v>HISTORIAL CIENTIFICO DEL IP, COIP Y EQUIPO</c:v>
                </c:pt>
                <c:pt idx="1">
                  <c:v>CAPACIDAD Y LIDERAZGO IP, COIP Y EQUIPO EN PROGRAMAS INTERNACIONALES DE I+D+I</c:v>
                </c:pt>
                <c:pt idx="2">
                  <c:v>CAPACIDAD FORMATIVA DEL IP, COIP Y EQUIPO</c:v>
                </c:pt>
                <c:pt idx="3">
                  <c:v>RESULTADOS PRELIMINARES OBTENIDOS EN EL ÁMBITO DE LA PROPUESTA</c:v>
                </c:pt>
                <c:pt idx="4">
                  <c:v>ANTECEDENTES, OBJETIVOS, METODOLOGÍA Y PLAN DE GESTIÓN DE DATOS</c:v>
                </c:pt>
                <c:pt idx="5">
                  <c:v>CRONOGRAMA, MEDIOS, PRESUPUESTO</c:v>
                </c:pt>
                <c:pt idx="6">
                  <c:v>MARCO ESTRATÉGICO</c:v>
                </c:pt>
              </c:strCache>
            </c:strRef>
          </c:cat>
          <c:val>
            <c:numRef>
              <c:f>Hoja1!$B$2:$B$8</c:f>
              <c:numCache>
                <c:formatCode>General</c:formatCode>
                <c:ptCount val="7"/>
                <c:pt idx="0">
                  <c:v>3</c:v>
                </c:pt>
                <c:pt idx="1">
                  <c:v>1</c:v>
                </c:pt>
                <c:pt idx="2">
                  <c:v>3</c:v>
                </c:pt>
                <c:pt idx="3">
                  <c:v>1</c:v>
                </c:pt>
                <c:pt idx="4">
                  <c:v>9</c:v>
                </c:pt>
                <c:pt idx="5">
                  <c:v>6</c:v>
                </c:pt>
                <c:pt idx="6">
                  <c:v>1</c:v>
                </c:pt>
              </c:numCache>
            </c:numRef>
          </c:val>
          <c:extLst>
            <c:ext xmlns:c16="http://schemas.microsoft.com/office/drawing/2014/chart" uri="{C3380CC4-5D6E-409C-BE32-E72D297353CC}">
              <c16:uniqueId val="{00000000-8F84-49CC-8EF4-8876589A4419}"/>
            </c:ext>
          </c:extLst>
        </c:ser>
        <c:ser>
          <c:idx val="1"/>
          <c:order val="1"/>
          <c:tx>
            <c:strRef>
              <c:f>Hoja1!$C$1</c:f>
              <c:strCache>
                <c:ptCount val="1"/>
                <c:pt idx="0">
                  <c:v>Puntuación</c:v>
                </c:pt>
              </c:strCache>
            </c:strRef>
          </c:tx>
          <c:spPr>
            <a:solidFill>
              <a:schemeClr val="accent2"/>
            </a:solidFill>
            <a:ln>
              <a:noFill/>
            </a:ln>
            <a:effectLst/>
          </c:spPr>
          <c:invertIfNegative val="0"/>
          <c:cat>
            <c:strRef>
              <c:f>Hoja1!$A$2:$A$8</c:f>
              <c:strCache>
                <c:ptCount val="7"/>
                <c:pt idx="0">
                  <c:v>HISTORIAL CIENTIFICO DEL IP, COIP Y EQUIPO</c:v>
                </c:pt>
                <c:pt idx="1">
                  <c:v>CAPACIDAD Y LIDERAZGO IP, COIP Y EQUIPO EN PROGRAMAS INTERNACIONALES DE I+D+I</c:v>
                </c:pt>
                <c:pt idx="2">
                  <c:v>CAPACIDAD FORMATIVA DEL IP, COIP Y EQUIPO</c:v>
                </c:pt>
                <c:pt idx="3">
                  <c:v>RESULTADOS PRELIMINARES OBTENIDOS EN EL ÁMBITO DE LA PROPUESTA</c:v>
                </c:pt>
                <c:pt idx="4">
                  <c:v>ANTECEDENTES, OBJETIVOS, METODOLOGÍA Y PLAN DE GESTIÓN DE DATOS</c:v>
                </c:pt>
                <c:pt idx="5">
                  <c:v>CRONOGRAMA, MEDIOS, PRESUPUESTO</c:v>
                </c:pt>
                <c:pt idx="6">
                  <c:v>MARCO ESTRATÉGICO</c:v>
                </c:pt>
              </c:strCache>
            </c:strRef>
          </c:cat>
          <c:val>
            <c:numRef>
              <c:f>Hoja1!$C$2:$C$8</c:f>
              <c:numCache>
                <c:formatCode>General</c:formatCode>
                <c:ptCount val="7"/>
                <c:pt idx="0">
                  <c:v>8</c:v>
                </c:pt>
                <c:pt idx="1">
                  <c:v>4</c:v>
                </c:pt>
                <c:pt idx="2">
                  <c:v>4</c:v>
                </c:pt>
                <c:pt idx="3">
                  <c:v>4</c:v>
                </c:pt>
                <c:pt idx="4">
                  <c:v>15</c:v>
                </c:pt>
                <c:pt idx="5">
                  <c:v>15</c:v>
                </c:pt>
                <c:pt idx="6">
                  <c:v>30</c:v>
                </c:pt>
              </c:numCache>
            </c:numRef>
          </c:val>
          <c:extLst>
            <c:ext xmlns:c16="http://schemas.microsoft.com/office/drawing/2014/chart" uri="{C3380CC4-5D6E-409C-BE32-E72D297353CC}">
              <c16:uniqueId val="{00000001-8F84-49CC-8EF4-8876589A4419}"/>
            </c:ext>
          </c:extLst>
        </c:ser>
        <c:dLbls>
          <c:showLegendKey val="0"/>
          <c:showVal val="0"/>
          <c:showCatName val="0"/>
          <c:showSerName val="0"/>
          <c:showPercent val="0"/>
          <c:showBubbleSize val="0"/>
        </c:dLbls>
        <c:gapWidth val="182"/>
        <c:axId val="1285264943"/>
        <c:axId val="1285269103"/>
      </c:barChart>
      <c:catAx>
        <c:axId val="128526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5269103"/>
        <c:crosses val="autoZero"/>
        <c:auto val="1"/>
        <c:lblAlgn val="ctr"/>
        <c:lblOffset val="100"/>
        <c:noMultiLvlLbl val="0"/>
      </c:catAx>
      <c:valAx>
        <c:axId val="12852691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85264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061F8DB-F214-442A-9377-7126CBECEC7F}" type="datetimeFigureOut">
              <a:rPr lang="es-ES" smtClean="0"/>
              <a:t>30/11/2022</a:t>
            </a:fld>
            <a:endParaRPr lang="es-ES"/>
          </a:p>
        </p:txBody>
      </p:sp>
      <p:sp>
        <p:nvSpPr>
          <p:cNvPr id="4" name="Marcador de pie de página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6C0E0EA-2FB5-4FEE-BFE4-80F71EABCFD4}" type="slidenum">
              <a:rPr lang="es-ES" smtClean="0"/>
              <a:t>‹Nº›</a:t>
            </a:fld>
            <a:endParaRPr lang="es-ES"/>
          </a:p>
        </p:txBody>
      </p:sp>
    </p:spTree>
    <p:extLst>
      <p:ext uri="{BB962C8B-B14F-4D97-AF65-F5344CB8AC3E}">
        <p14:creationId xmlns:p14="http://schemas.microsoft.com/office/powerpoint/2010/main" val="305079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E062F9B-8D58-4DBD-BF91-CA61E7820A50}" type="datetimeFigureOut">
              <a:rPr lang="es-ES" smtClean="0"/>
              <a:t>30/11/2022</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38ED57-39F7-4B06-88D6-A45231C5BD14}" type="slidenum">
              <a:rPr lang="es-ES" smtClean="0"/>
              <a:t>‹Nº›</a:t>
            </a:fld>
            <a:endParaRPr lang="es-ES"/>
          </a:p>
        </p:txBody>
      </p:sp>
    </p:spTree>
    <p:extLst>
      <p:ext uri="{BB962C8B-B14F-4D97-AF65-F5344CB8AC3E}">
        <p14:creationId xmlns:p14="http://schemas.microsoft.com/office/powerpoint/2010/main" val="109188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4" name="Rectangle 3"/>
          <p:cNvSpPr>
            <a:spLocks noChangeArrowheads="1"/>
          </p:cNvSpPr>
          <p:nvPr userDrawn="1"/>
        </p:nvSpPr>
        <p:spPr bwMode="auto">
          <a:xfrm>
            <a:off x="2620737" y="0"/>
            <a:ext cx="9571264" cy="2852738"/>
          </a:xfrm>
          <a:prstGeom prst="rect">
            <a:avLst/>
          </a:prstGeom>
          <a:solidFill>
            <a:schemeClr val="bg1"/>
          </a:solidFill>
          <a:ln w="9525">
            <a:noFill/>
            <a:miter lim="800000"/>
            <a:headEnd/>
            <a:tailEnd/>
          </a:ln>
        </p:spPr>
        <p:txBody>
          <a:bodyPr wrap="none" anchor="ctr"/>
          <a:lstStyle/>
          <a:p>
            <a:endParaRPr lang="es-ES" sz="1800"/>
          </a:p>
        </p:txBody>
      </p:sp>
      <p:pic>
        <p:nvPicPr>
          <p:cNvPr id="6" name="Picture 6" descr="logoFundLaPaz"/>
          <p:cNvPicPr>
            <a:picLocks noChangeAspect="1" noChangeArrowheads="1"/>
          </p:cNvPicPr>
          <p:nvPr/>
        </p:nvPicPr>
        <p:blipFill>
          <a:blip r:embed="rId3" cstate="print"/>
          <a:srcRect/>
          <a:stretch>
            <a:fillRect/>
          </a:stretch>
        </p:blipFill>
        <p:spPr bwMode="auto">
          <a:xfrm>
            <a:off x="4026533" y="5524172"/>
            <a:ext cx="4522976" cy="840188"/>
          </a:xfrm>
          <a:prstGeom prst="rect">
            <a:avLst/>
          </a:prstGeom>
          <a:noFill/>
          <a:ln w="9525">
            <a:noFill/>
            <a:miter lim="800000"/>
            <a:headEnd/>
            <a:tailEnd/>
          </a:ln>
        </p:spPr>
      </p:pic>
      <p:pic>
        <p:nvPicPr>
          <p:cNvPr id="2" name="Picture 3" descr="LogoAlt72RGB"/>
          <p:cNvPicPr>
            <a:picLocks noChangeAspect="1" noChangeArrowheads="1"/>
          </p:cNvPicPr>
          <p:nvPr/>
        </p:nvPicPr>
        <p:blipFill rotWithShape="1">
          <a:blip r:embed="rId4" cstate="print"/>
          <a:srcRect l="2844" t="5541" r="2835"/>
          <a:stretch/>
        </p:blipFill>
        <p:spPr bwMode="auto">
          <a:xfrm>
            <a:off x="527384" y="5363188"/>
            <a:ext cx="2976329" cy="1162156"/>
          </a:xfrm>
          <a:prstGeom prst="rect">
            <a:avLst/>
          </a:prstGeom>
          <a:noFill/>
          <a:ln w="9525">
            <a:noFill/>
            <a:miter lim="800000"/>
            <a:headEnd/>
            <a:tailEnd/>
          </a:ln>
        </p:spPr>
      </p:pic>
      <p:sp>
        <p:nvSpPr>
          <p:cNvPr id="7" name="Título 6"/>
          <p:cNvSpPr>
            <a:spLocks noGrp="1"/>
          </p:cNvSpPr>
          <p:nvPr>
            <p:ph type="ctrTitle"/>
          </p:nvPr>
        </p:nvSpPr>
        <p:spPr>
          <a:xfrm>
            <a:off x="2367491" y="1755322"/>
            <a:ext cx="9824509" cy="1295836"/>
          </a:xfrm>
          <a:prstGeom prst="rect">
            <a:avLst/>
          </a:prstGeom>
        </p:spPr>
        <p:txBody>
          <a:bodyPr anchor="b"/>
          <a:lstStyle>
            <a:lvl1pPr algn="ctr">
              <a:defRPr lang="es-ES" sz="40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2331" y="5443011"/>
            <a:ext cx="2501908" cy="1002513"/>
          </a:xfrm>
          <a:prstGeom prst="rect">
            <a:avLst/>
          </a:prstGeom>
        </p:spPr>
      </p:pic>
    </p:spTree>
    <p:extLst>
      <p:ext uri="{BB962C8B-B14F-4D97-AF65-F5344CB8AC3E}">
        <p14:creationId xmlns:p14="http://schemas.microsoft.com/office/powerpoint/2010/main" val="40061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816429"/>
            <a:ext cx="7315200" cy="3911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7975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84905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25467" y="334964"/>
            <a:ext cx="2768600" cy="5829072"/>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17551" y="334964"/>
            <a:ext cx="8104716" cy="5829072"/>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9044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de título">
    <p:spTree>
      <p:nvGrpSpPr>
        <p:cNvPr id="1" name=""/>
        <p:cNvGrpSpPr/>
        <p:nvPr/>
      </p:nvGrpSpPr>
      <p:grpSpPr>
        <a:xfrm>
          <a:off x="0" y="0"/>
          <a:ext cx="0" cy="0"/>
          <a:chOff x="0" y="0"/>
          <a:chExt cx="0" cy="0"/>
        </a:xfrm>
      </p:grpSpPr>
      <p:pic>
        <p:nvPicPr>
          <p:cNvPr id="10" name="Imagen 9" descr="Diagrama&#10;&#10;Descripción generada automáticamente">
            <a:extLst>
              <a:ext uri="{FF2B5EF4-FFF2-40B4-BE49-F238E27FC236}">
                <a16:creationId xmlns:a16="http://schemas.microsoft.com/office/drawing/2014/main" id="{76BA2ADC-A467-254B-B698-7497F51B489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78399" y="1643426"/>
            <a:ext cx="5070475" cy="2974340"/>
          </a:xfrm>
          <a:prstGeom prst="rect">
            <a:avLst/>
          </a:prstGeom>
          <a:effectLst>
            <a:reflection blurRad="6350" stA="50000" endA="300" endPos="55000" dir="5400000" sy="-100000" algn="bl" rotWithShape="0"/>
          </a:effectLst>
        </p:spPr>
      </p:pic>
      <p:sp>
        <p:nvSpPr>
          <p:cNvPr id="7" name="Título 6"/>
          <p:cNvSpPr>
            <a:spLocks noGrp="1"/>
          </p:cNvSpPr>
          <p:nvPr>
            <p:ph type="ctrTitle"/>
          </p:nvPr>
        </p:nvSpPr>
        <p:spPr>
          <a:xfrm>
            <a:off x="1183746" y="261257"/>
            <a:ext cx="9824509" cy="1113037"/>
          </a:xfrm>
          <a:prstGeom prst="rect">
            <a:avLst/>
          </a:prstGeo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descr="http://hlpvintraweb/portals/0/Images2021/cabecera-nuevo-hospital.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108" y="1638784"/>
            <a:ext cx="5389033" cy="3328458"/>
          </a:xfrm>
          <a:prstGeom prst="rect">
            <a:avLst/>
          </a:prstGeom>
          <a:noFill/>
          <a:ln>
            <a:noFill/>
          </a:ln>
        </p:spPr>
      </p:pic>
      <p:pic>
        <p:nvPicPr>
          <p:cNvPr id="12" name="Picture 9" descr="LOGO IDIPAZ_PRESENTACIÓN"/>
          <p:cNvPicPr>
            <a:picLocks noChangeAspect="1" noChangeArrowheads="1"/>
          </p:cNvPicPr>
          <p:nvPr userDrawn="1"/>
        </p:nvPicPr>
        <p:blipFill>
          <a:blip r:embed="rId4" cstate="print"/>
          <a:srcRect/>
          <a:stretch>
            <a:fillRect/>
          </a:stretch>
        </p:blipFill>
        <p:spPr bwMode="auto">
          <a:xfrm>
            <a:off x="5327652" y="6272213"/>
            <a:ext cx="1390649" cy="342900"/>
          </a:xfrm>
          <a:prstGeom prst="rect">
            <a:avLst/>
          </a:prstGeom>
          <a:noFill/>
          <a:ln w="9525">
            <a:noFill/>
            <a:miter lim="800000"/>
            <a:headEnd/>
            <a:tailEnd/>
          </a:ln>
        </p:spPr>
      </p:pic>
    </p:spTree>
    <p:extLst>
      <p:ext uri="{BB962C8B-B14F-4D97-AF65-F5344CB8AC3E}">
        <p14:creationId xmlns:p14="http://schemas.microsoft.com/office/powerpoint/2010/main" val="311024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p:cNvPicPr>
            <a:picLocks noChangeAspect="1"/>
          </p:cNvPicPr>
          <p:nvPr userDrawn="1"/>
        </p:nvPicPr>
        <p:blipFill>
          <a:blip r:embed="rId2"/>
          <a:stretch>
            <a:fillRect/>
          </a:stretch>
        </p:blipFill>
        <p:spPr>
          <a:xfrm>
            <a:off x="0" y="0"/>
            <a:ext cx="7535636" cy="6853485"/>
          </a:xfrm>
          <a:prstGeom prst="rect">
            <a:avLst/>
          </a:prstGeom>
        </p:spPr>
      </p:pic>
      <p:sp>
        <p:nvSpPr>
          <p:cNvPr id="16" name="Título 6"/>
          <p:cNvSpPr>
            <a:spLocks noGrp="1"/>
          </p:cNvSpPr>
          <p:nvPr>
            <p:ph type="ctrTitle"/>
          </p:nvPr>
        </p:nvSpPr>
        <p:spPr>
          <a:xfrm>
            <a:off x="7682592" y="1322614"/>
            <a:ext cx="3880834" cy="2219590"/>
          </a:xfr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20" name="Marcador de texto 19"/>
          <p:cNvSpPr>
            <a:spLocks noGrp="1"/>
          </p:cNvSpPr>
          <p:nvPr>
            <p:ph type="body" sz="quarter" idx="11"/>
          </p:nvPr>
        </p:nvSpPr>
        <p:spPr>
          <a:xfrm>
            <a:off x="6972299" y="5551942"/>
            <a:ext cx="4591127" cy="661079"/>
          </a:xfrm>
        </p:spPr>
        <p:txBody>
          <a:bodyPr/>
          <a:lstStyle>
            <a:lvl1pPr marL="0" indent="0" algn="r">
              <a:lnSpc>
                <a:spcPct val="100000"/>
              </a:lnSpc>
              <a:spcBef>
                <a:spcPts val="0"/>
              </a:spcBef>
              <a:buNone/>
              <a:defRPr sz="1800">
                <a:latin typeface="+mj-lt"/>
              </a:defRPr>
            </a:lvl1pPr>
          </a:lstStyle>
          <a:p>
            <a:pPr lvl="0"/>
            <a:endParaRPr lang="es-ES" dirty="0"/>
          </a:p>
        </p:txBody>
      </p:sp>
    </p:spTree>
    <p:extLst>
      <p:ext uri="{BB962C8B-B14F-4D97-AF65-F5344CB8AC3E}">
        <p14:creationId xmlns:p14="http://schemas.microsoft.com/office/powerpoint/2010/main" val="15562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0251" y="1053193"/>
            <a:ext cx="10800000" cy="5040000"/>
          </a:xfrm>
        </p:spPr>
        <p:txBody>
          <a:bodyPr/>
          <a:lstStyle>
            <a:lvl1pPr marL="342900" indent="-342900">
              <a:buClr>
                <a:schemeClr val="accent1"/>
              </a:buClr>
              <a:buFont typeface="Wingdings" panose="05000000000000000000" pitchFamily="2" charset="2"/>
              <a:buChar char="§"/>
              <a:defRPr sz="2000"/>
            </a:lvl1pPr>
            <a:lvl2pPr marL="361950" indent="-196850">
              <a:buClr>
                <a:srgbClr val="DF0000"/>
              </a:buClr>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03777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7250" y="4406901"/>
            <a:ext cx="10469034" cy="1362075"/>
          </a:xfrm>
          <a:prstGeom prst="rect">
            <a:avLst/>
          </a:prstGeom>
        </p:spPr>
        <p:txBody>
          <a:bodyPr/>
          <a:lstStyle>
            <a:lvl1pPr algn="r">
              <a:defRPr sz="4000" b="1" cap="all">
                <a:solidFill>
                  <a:schemeClr val="tx1"/>
                </a:solidFill>
              </a:defRPr>
            </a:lvl1pPr>
          </a:lstStyle>
          <a:p>
            <a:r>
              <a:rPr lang="es-ES" dirty="0"/>
              <a:t>Haga clic para modificar el estilo de título del patrón</a:t>
            </a:r>
          </a:p>
        </p:txBody>
      </p:sp>
      <p:sp>
        <p:nvSpPr>
          <p:cNvPr id="3" name="2 Marcador de texto"/>
          <p:cNvSpPr>
            <a:spLocks noGrp="1"/>
          </p:cNvSpPr>
          <p:nvPr>
            <p:ph type="body" idx="1"/>
          </p:nvPr>
        </p:nvSpPr>
        <p:spPr>
          <a:xfrm>
            <a:off x="857250" y="2906713"/>
            <a:ext cx="10469034"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a:t>Haga clic para modificar el estilo de texto del patrón</a:t>
            </a:r>
          </a:p>
        </p:txBody>
      </p:sp>
    </p:spTree>
    <p:extLst>
      <p:ext uri="{BB962C8B-B14F-4D97-AF65-F5344CB8AC3E}">
        <p14:creationId xmlns:p14="http://schemas.microsoft.com/office/powerpoint/2010/main" val="189867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3 Marcador de contenido"/>
          <p:cNvSpPr>
            <a:spLocks noGrp="1"/>
          </p:cNvSpPr>
          <p:nvPr>
            <p:ph sz="half" idx="10"/>
          </p:nvPr>
        </p:nvSpPr>
        <p:spPr>
          <a:xfrm>
            <a:off x="604157" y="11104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3 Marcador de contenido"/>
          <p:cNvSpPr>
            <a:spLocks noGrp="1"/>
          </p:cNvSpPr>
          <p:nvPr>
            <p:ph sz="half" idx="2"/>
          </p:nvPr>
        </p:nvSpPr>
        <p:spPr>
          <a:xfrm>
            <a:off x="6379249" y="11158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48855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4157"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604157"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2 Marcador de texto"/>
          <p:cNvSpPr>
            <a:spLocks noGrp="1"/>
          </p:cNvSpPr>
          <p:nvPr>
            <p:ph type="body" idx="10"/>
          </p:nvPr>
        </p:nvSpPr>
        <p:spPr>
          <a:xfrm>
            <a:off x="6379250"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11" name="3 Marcador de contenido"/>
          <p:cNvSpPr>
            <a:spLocks noGrp="1"/>
          </p:cNvSpPr>
          <p:nvPr>
            <p:ph sz="half" idx="11"/>
          </p:nvPr>
        </p:nvSpPr>
        <p:spPr>
          <a:xfrm>
            <a:off x="6379250"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59302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4"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93360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1136" y="1086164"/>
            <a:ext cx="4011084" cy="720000"/>
          </a:xfrm>
          <a:prstGeom prst="rect">
            <a:avLst/>
          </a:prstGeo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4913690" y="1086164"/>
            <a:ext cx="6815667"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1136" y="1806164"/>
            <a:ext cx="4011084" cy="43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Tree>
    <p:extLst>
      <p:ext uri="{BB962C8B-B14F-4D97-AF65-F5344CB8AC3E}">
        <p14:creationId xmlns:p14="http://schemas.microsoft.com/office/powerpoint/2010/main" val="52012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01817" y="6483351"/>
            <a:ext cx="1151467" cy="138499"/>
          </a:xfrm>
          <a:prstGeom prst="rect">
            <a:avLst/>
          </a:prstGeom>
          <a:noFill/>
          <a:ln w="9525">
            <a:noFill/>
            <a:miter lim="800000"/>
            <a:headEnd/>
            <a:tailEnd/>
          </a:ln>
          <a:effectLst/>
        </p:spPr>
        <p:txBody>
          <a:bodyPr lIns="0" tIns="0" rIns="0" bIns="0">
            <a:spAutoFit/>
          </a:bodyPr>
          <a:lstStyle/>
          <a:p>
            <a:pPr algn="r" eaLnBrk="0" hangingPunct="0">
              <a:defRPr/>
            </a:pPr>
            <a:r>
              <a:rPr lang="es-ES_tradnl" sz="900" b="1">
                <a:solidFill>
                  <a:srgbClr val="DF0000"/>
                </a:solidFill>
                <a:cs typeface="+mn-cs"/>
              </a:rPr>
              <a:t> </a:t>
            </a:r>
            <a:fld id="{881A2DD1-4E1C-4A76-85C3-8DDAE3519B53}" type="slidenum">
              <a:rPr lang="es-ES_tradnl" sz="900" b="1">
                <a:solidFill>
                  <a:srgbClr val="DF0000"/>
                </a:solidFill>
                <a:cs typeface="+mn-cs"/>
              </a:rPr>
              <a:pPr algn="r" eaLnBrk="0" hangingPunct="0">
                <a:defRPr/>
              </a:pPr>
              <a:t>‹Nº›</a:t>
            </a:fld>
            <a:endParaRPr lang="es-ES_tradnl" sz="900" b="1">
              <a:solidFill>
                <a:srgbClr val="DF0000"/>
              </a:solidFill>
              <a:cs typeface="+mn-cs"/>
            </a:endParaRPr>
          </a:p>
        </p:txBody>
      </p:sp>
      <p:sp>
        <p:nvSpPr>
          <p:cNvPr id="1027" name="Rectangle 3"/>
          <p:cNvSpPr>
            <a:spLocks noGrp="1" noChangeArrowheads="1"/>
          </p:cNvSpPr>
          <p:nvPr>
            <p:ph type="body" idx="1"/>
          </p:nvPr>
        </p:nvSpPr>
        <p:spPr bwMode="auto">
          <a:xfrm>
            <a:off x="693964" y="1122816"/>
            <a:ext cx="10767787" cy="4540255"/>
          </a:xfrm>
          <a:prstGeom prst="rect">
            <a:avLst/>
          </a:prstGeom>
          <a:noFill/>
          <a:ln w="12700">
            <a:noFill/>
            <a:miter lim="800000"/>
            <a:headEnd/>
            <a:tailEnd/>
          </a:ln>
        </p:spPr>
        <p:txBody>
          <a:bodyPr vert="horz" wrap="square" lIns="46800" tIns="43200" rIns="46800" bIns="43200" numCol="1" anchor="t" anchorCtr="0" compatLnSpc="1">
            <a:prstTxWarp prst="textNoShape">
              <a:avLst/>
            </a:prstTxWarp>
          </a:bodyPr>
          <a:lstStyle/>
          <a:p>
            <a:pPr lvl="1"/>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2"/>
            <a:r>
              <a:rPr lang="es-ES_tradnl" altLang="en-US" dirty="0" err="1"/>
              <a:t>Second</a:t>
            </a:r>
            <a:r>
              <a:rPr lang="es-ES_tradnl" altLang="en-US" dirty="0"/>
              <a:t> </a:t>
            </a:r>
            <a:r>
              <a:rPr lang="es-ES_tradnl" altLang="en-US" dirty="0" err="1"/>
              <a:t>level</a:t>
            </a:r>
            <a:endParaRPr lang="es-ES_tradnl" altLang="en-US" dirty="0"/>
          </a:p>
          <a:p>
            <a:pPr lvl="3"/>
            <a:r>
              <a:rPr lang="es-ES_tradnl" altLang="en-US" dirty="0" err="1"/>
              <a:t>Third</a:t>
            </a:r>
            <a:r>
              <a:rPr lang="es-ES_tradnl" altLang="en-US" dirty="0"/>
              <a:t> </a:t>
            </a:r>
            <a:r>
              <a:rPr lang="es-ES_tradnl" altLang="en-US" dirty="0" err="1"/>
              <a:t>level</a:t>
            </a:r>
            <a:endParaRPr lang="es-ES_tradnl" altLang="en-US" dirty="0"/>
          </a:p>
          <a:p>
            <a:pPr lvl="4"/>
            <a:r>
              <a:rPr lang="es-ES_tradnl" altLang="en-US" dirty="0" err="1"/>
              <a:t>Fourth</a:t>
            </a:r>
            <a:r>
              <a:rPr lang="es-ES_tradnl" altLang="en-US" dirty="0"/>
              <a:t> </a:t>
            </a:r>
            <a:r>
              <a:rPr lang="es-ES_tradnl" altLang="en-US" dirty="0" err="1"/>
              <a:t>level</a:t>
            </a:r>
            <a:endParaRPr lang="es-ES_tradnl" altLang="en-US" dirty="0"/>
          </a:p>
        </p:txBody>
      </p:sp>
      <p:sp>
        <p:nvSpPr>
          <p:cNvPr id="3077" name="Rectangle 5"/>
          <p:cNvSpPr>
            <a:spLocks noChangeArrowheads="1"/>
          </p:cNvSpPr>
          <p:nvPr/>
        </p:nvSpPr>
        <p:spPr bwMode="auto">
          <a:xfrm>
            <a:off x="0" y="1"/>
            <a:ext cx="12192000" cy="182563"/>
          </a:xfrm>
          <a:prstGeom prst="rect">
            <a:avLst/>
          </a:prstGeom>
          <a:solidFill>
            <a:srgbClr val="DF0000"/>
          </a:solidFill>
          <a:ln w="9525" algn="ctr">
            <a:noFill/>
            <a:miter lim="800000"/>
            <a:headEnd/>
            <a:tailEnd/>
          </a:ln>
          <a:effectLst/>
        </p:spPr>
        <p:txBody>
          <a:bodyPr wrap="none" anchor="ctr"/>
          <a:lstStyle/>
          <a:p>
            <a:pPr>
              <a:defRPr/>
            </a:pPr>
            <a:endParaRPr lang="es-ES" sz="1800">
              <a:cs typeface="+mn-cs"/>
            </a:endParaRPr>
          </a:p>
        </p:txBody>
      </p:sp>
      <p:sp>
        <p:nvSpPr>
          <p:cNvPr id="3079" name="Line 7"/>
          <p:cNvSpPr>
            <a:spLocks noChangeShapeType="1"/>
          </p:cNvSpPr>
          <p:nvPr/>
        </p:nvSpPr>
        <p:spPr bwMode="auto">
          <a:xfrm>
            <a:off x="281518" y="695325"/>
            <a:ext cx="11722100" cy="0"/>
          </a:xfrm>
          <a:prstGeom prst="line">
            <a:avLst/>
          </a:prstGeom>
          <a:noFill/>
          <a:ln w="28575">
            <a:solidFill>
              <a:srgbClr val="969696"/>
            </a:solidFill>
            <a:round/>
            <a:headEnd/>
            <a:tailEnd/>
          </a:ln>
          <a:effectLst/>
        </p:spPr>
        <p:txBody>
          <a:bodyPr lIns="0" tIns="0" rIns="0" bIns="0" anchor="ctr"/>
          <a:lstStyle/>
          <a:p>
            <a:pPr>
              <a:defRPr/>
            </a:pPr>
            <a:endParaRPr lang="es-ES" sz="1800">
              <a:cs typeface="+mn-cs"/>
            </a:endParaRPr>
          </a:p>
        </p:txBody>
      </p:sp>
      <p:pic>
        <p:nvPicPr>
          <p:cNvPr id="1031" name="Picture 9" descr="LOGO IDIPAZ_PRESENTACIÓN"/>
          <p:cNvPicPr>
            <a:picLocks noChangeAspect="1" noChangeArrowheads="1"/>
          </p:cNvPicPr>
          <p:nvPr/>
        </p:nvPicPr>
        <p:blipFill>
          <a:blip r:embed="rId14" cstate="print"/>
          <a:srcRect/>
          <a:stretch>
            <a:fillRect/>
          </a:stretch>
        </p:blipFill>
        <p:spPr bwMode="auto">
          <a:xfrm>
            <a:off x="5327652" y="6272213"/>
            <a:ext cx="1390649" cy="342900"/>
          </a:xfrm>
          <a:prstGeom prst="rect">
            <a:avLst/>
          </a:prstGeom>
          <a:noFill/>
          <a:ln w="9525">
            <a:noFill/>
            <a:miter lim="800000"/>
            <a:headEnd/>
            <a:tailEnd/>
          </a:ln>
        </p:spPr>
      </p:pic>
      <p:sp>
        <p:nvSpPr>
          <p:cNvPr id="9" name="Rectangle 4"/>
          <p:cNvSpPr>
            <a:spLocks noGrp="1" noChangeArrowheads="1"/>
          </p:cNvSpPr>
          <p:nvPr>
            <p:ph type="title"/>
          </p:nvPr>
        </p:nvSpPr>
        <p:spPr bwMode="auto">
          <a:xfrm>
            <a:off x="721784" y="282576"/>
            <a:ext cx="11057467" cy="412749"/>
          </a:xfrm>
          <a:prstGeom prst="rect">
            <a:avLst/>
          </a:prstGeom>
          <a:noFill/>
          <a:ln w="12700">
            <a:noFill/>
            <a:miter lim="800000"/>
            <a:headEnd/>
            <a:tailEnd/>
          </a:ln>
        </p:spPr>
        <p:txBody>
          <a:bodyPr vert="horz" wrap="square" lIns="45720" tIns="44450" rIns="45720" bIns="4445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Style</a:t>
            </a:r>
          </a:p>
        </p:txBody>
      </p:sp>
    </p:spTree>
    <p:extLst>
      <p:ext uri="{BB962C8B-B14F-4D97-AF65-F5344CB8AC3E}">
        <p14:creationId xmlns:p14="http://schemas.microsoft.com/office/powerpoint/2010/main" val="38400797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p:titleStyle>
    <p:bodyStyle>
      <a:lvl1pPr marL="342900" indent="-342900" algn="l" rtl="0" eaLnBrk="0" fontAlgn="base" hangingPunct="0">
        <a:lnSpc>
          <a:spcPct val="110000"/>
        </a:lnSpc>
        <a:spcBef>
          <a:spcPct val="60000"/>
        </a:spcBef>
        <a:spcAft>
          <a:spcPct val="0"/>
        </a:spcAft>
        <a:buClr>
          <a:srgbClr val="00659C"/>
        </a:buClr>
        <a:buChar char="•"/>
        <a:defRPr sz="1400">
          <a:solidFill>
            <a:schemeClr val="tx1"/>
          </a:solidFill>
          <a:latin typeface="+mn-lt"/>
          <a:ea typeface="+mn-ea"/>
          <a:cs typeface="+mn-cs"/>
        </a:defRPr>
      </a:lvl1pPr>
      <a:lvl2pPr marL="361950" indent="-196850" algn="l" rtl="0" eaLnBrk="0" fontAlgn="base" hangingPunct="0">
        <a:lnSpc>
          <a:spcPct val="110000"/>
        </a:lnSpc>
        <a:spcBef>
          <a:spcPct val="60000"/>
        </a:spcBef>
        <a:spcAft>
          <a:spcPct val="0"/>
        </a:spcAft>
        <a:buClr>
          <a:schemeClr val="accent1"/>
        </a:buClr>
        <a:buSzPct val="100000"/>
        <a:buFont typeface="Wingdings" pitchFamily="2" charset="2"/>
        <a:buChar char="§"/>
        <a:defRPr sz="1800">
          <a:solidFill>
            <a:srgbClr val="4D4D4D"/>
          </a:solidFill>
          <a:latin typeface="+mj-lt"/>
        </a:defRPr>
      </a:lvl2pPr>
      <a:lvl3pPr marL="558800" indent="-195263" algn="l" rtl="0" eaLnBrk="0" fontAlgn="base" hangingPunct="0">
        <a:lnSpc>
          <a:spcPct val="110000"/>
        </a:lnSpc>
        <a:spcBef>
          <a:spcPct val="60000"/>
        </a:spcBef>
        <a:spcAft>
          <a:spcPct val="0"/>
        </a:spcAft>
        <a:buClr>
          <a:srgbClr val="DF0000"/>
        </a:buClr>
        <a:buFont typeface="Wingdings" pitchFamily="2" charset="2"/>
        <a:buChar char="§"/>
        <a:defRPr sz="1600">
          <a:solidFill>
            <a:srgbClr val="4D4D4D"/>
          </a:solidFill>
          <a:latin typeface="+mj-lt"/>
        </a:defRPr>
      </a:lvl3pPr>
      <a:lvl4pPr marL="728663" indent="-168275" algn="l" rtl="0" eaLnBrk="0" fontAlgn="base" hangingPunct="0">
        <a:lnSpc>
          <a:spcPct val="110000"/>
        </a:lnSpc>
        <a:spcBef>
          <a:spcPct val="60000"/>
        </a:spcBef>
        <a:spcAft>
          <a:spcPct val="0"/>
        </a:spcAft>
        <a:buClr>
          <a:srgbClr val="DF0000"/>
        </a:buClr>
        <a:buChar char="-"/>
        <a:defRPr sz="1400">
          <a:solidFill>
            <a:srgbClr val="4D4D4D"/>
          </a:solidFill>
          <a:latin typeface="+mj-lt"/>
        </a:defRPr>
      </a:lvl4pPr>
      <a:lvl5pPr marL="900113" indent="-169863" algn="l" rtl="0" eaLnBrk="0" fontAlgn="base" hangingPunct="0">
        <a:lnSpc>
          <a:spcPct val="110000"/>
        </a:lnSpc>
        <a:spcBef>
          <a:spcPct val="60000"/>
        </a:spcBef>
        <a:spcAft>
          <a:spcPct val="0"/>
        </a:spcAft>
        <a:buClr>
          <a:srgbClr val="DF0000"/>
        </a:buClr>
        <a:buChar char="-"/>
        <a:defRPr sz="1400">
          <a:solidFill>
            <a:srgbClr val="4D4D4D"/>
          </a:solidFill>
          <a:latin typeface="+mj-lt"/>
        </a:defRPr>
      </a:lvl5pPr>
      <a:lvl6pPr marL="1357313" indent="-169863" algn="l" rtl="0" fontAlgn="base">
        <a:lnSpc>
          <a:spcPct val="110000"/>
        </a:lnSpc>
        <a:spcBef>
          <a:spcPct val="60000"/>
        </a:spcBef>
        <a:spcAft>
          <a:spcPct val="0"/>
        </a:spcAft>
        <a:buClr>
          <a:srgbClr val="DF0000"/>
        </a:buClr>
        <a:buChar char="-"/>
        <a:defRPr sz="1400">
          <a:solidFill>
            <a:srgbClr val="4D4D4D"/>
          </a:solidFill>
          <a:latin typeface="+mj-lt"/>
        </a:defRPr>
      </a:lvl6pPr>
      <a:lvl7pPr marL="1814513" indent="-169863" algn="l" rtl="0" fontAlgn="base">
        <a:lnSpc>
          <a:spcPct val="110000"/>
        </a:lnSpc>
        <a:spcBef>
          <a:spcPct val="60000"/>
        </a:spcBef>
        <a:spcAft>
          <a:spcPct val="0"/>
        </a:spcAft>
        <a:buClr>
          <a:srgbClr val="DF0000"/>
        </a:buClr>
        <a:buChar char="-"/>
        <a:defRPr sz="1400">
          <a:solidFill>
            <a:srgbClr val="4D4D4D"/>
          </a:solidFill>
          <a:latin typeface="+mj-lt"/>
        </a:defRPr>
      </a:lvl7pPr>
      <a:lvl8pPr marL="2271713" indent="-169863" algn="l" rtl="0" fontAlgn="base">
        <a:lnSpc>
          <a:spcPct val="110000"/>
        </a:lnSpc>
        <a:spcBef>
          <a:spcPct val="60000"/>
        </a:spcBef>
        <a:spcAft>
          <a:spcPct val="0"/>
        </a:spcAft>
        <a:buClr>
          <a:srgbClr val="DF0000"/>
        </a:buClr>
        <a:buChar char="-"/>
        <a:defRPr sz="1400">
          <a:solidFill>
            <a:srgbClr val="4D4D4D"/>
          </a:solidFill>
          <a:latin typeface="+mj-lt"/>
        </a:defRPr>
      </a:lvl8pPr>
      <a:lvl9pPr marL="2728913" indent="-169863" algn="l" rtl="0" fontAlgn="base">
        <a:lnSpc>
          <a:spcPct val="110000"/>
        </a:lnSpc>
        <a:spcBef>
          <a:spcPct val="60000"/>
        </a:spcBef>
        <a:spcAft>
          <a:spcPct val="0"/>
        </a:spcAft>
        <a:buClr>
          <a:srgbClr val="DF0000"/>
        </a:buClr>
        <a:buChar char="-"/>
        <a:defRPr sz="1400">
          <a:solidFill>
            <a:srgbClr val="4D4D4D"/>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comunidad.madrid/transparencia/normativa-planificacion/planes-programas?field_unidad_org_responsable=8284" TargetMode="External"/><Relationship Id="rId2" Type="http://schemas.openxmlformats.org/officeDocument/2006/relationships/hyperlink" Target="https://www.sanidad.gob.es/organizacion/sns/planCalidadSNS/excelencia/home.ht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Programa Mentor</a:t>
            </a:r>
          </a:p>
        </p:txBody>
      </p:sp>
      <p:sp>
        <p:nvSpPr>
          <p:cNvPr id="3" name="Marcador de texto 2"/>
          <p:cNvSpPr>
            <a:spLocks noGrp="1"/>
          </p:cNvSpPr>
          <p:nvPr>
            <p:ph type="body" sz="quarter" idx="11"/>
          </p:nvPr>
        </p:nvSpPr>
        <p:spPr>
          <a:xfrm>
            <a:off x="5728997" y="5551942"/>
            <a:ext cx="5834430" cy="661079"/>
          </a:xfrm>
        </p:spPr>
        <p:txBody>
          <a:bodyPr/>
          <a:lstStyle/>
          <a:p>
            <a:pPr algn="r"/>
            <a:r>
              <a:rPr lang="es-ES" b="1" dirty="0">
                <a:solidFill>
                  <a:schemeClr val="accent1"/>
                </a:solidFill>
              </a:rPr>
              <a:t>CICLO SEMINARIOS AES: IMPACTO Y DIFUSIÓN</a:t>
            </a:r>
          </a:p>
          <a:p>
            <a:pPr algn="r"/>
            <a:r>
              <a:rPr lang="es-ES" dirty="0">
                <a:solidFill>
                  <a:schemeClr val="bg1">
                    <a:lumMod val="50000"/>
                  </a:schemeClr>
                </a:solidFill>
              </a:rPr>
              <a:t>DANIEL QUIJADA</a:t>
            </a:r>
            <a:endParaRPr lang="es-ES" dirty="0">
              <a:solidFill>
                <a:schemeClr val="bg1">
                  <a:lumMod val="50000"/>
                </a:schemeClr>
              </a:solidFill>
              <a:latin typeface="+mj-lt"/>
            </a:endParaRPr>
          </a:p>
          <a:p>
            <a:endParaRPr lang="es-ES" dirty="0"/>
          </a:p>
        </p:txBody>
      </p:sp>
    </p:spTree>
    <p:extLst>
      <p:ext uri="{BB962C8B-B14F-4D97-AF65-F5344CB8AC3E}">
        <p14:creationId xmlns:p14="http://schemas.microsoft.com/office/powerpoint/2010/main" val="103455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 de difusión de resultados de investigación</a:t>
            </a:r>
          </a:p>
        </p:txBody>
      </p:sp>
      <p:sp>
        <p:nvSpPr>
          <p:cNvPr id="3" name="Marcador de contenido 2"/>
          <p:cNvSpPr>
            <a:spLocks noGrp="1"/>
          </p:cNvSpPr>
          <p:nvPr>
            <p:ph idx="1"/>
          </p:nvPr>
        </p:nvSpPr>
        <p:spPr/>
        <p:txBody>
          <a:bodyPr/>
          <a:lstStyle/>
          <a:p>
            <a:pPr marL="0" indent="0">
              <a:buNone/>
            </a:pPr>
            <a:r>
              <a:rPr lang="es-ES" dirty="0">
                <a:latin typeface="+mj-lt"/>
              </a:rPr>
              <a:t>Es necesario diferenciar dos conceptos dentro de la comunicación de resultados de investigación:</a:t>
            </a:r>
          </a:p>
          <a:p>
            <a:pPr lvl="1"/>
            <a:r>
              <a:rPr lang="es-ES" b="1" dirty="0"/>
              <a:t>DISEMINACIÓN</a:t>
            </a:r>
            <a:r>
              <a:rPr lang="es-ES" dirty="0"/>
              <a:t>: su público objetivo son profesionales e investigadores de la misma área (comunicación entre pares). Se realiza a través de acciones clásicas:</a:t>
            </a:r>
          </a:p>
          <a:p>
            <a:pPr lvl="2">
              <a:lnSpc>
                <a:spcPct val="100000"/>
              </a:lnSpc>
            </a:pPr>
            <a:r>
              <a:rPr lang="es-ES" dirty="0"/>
              <a:t>Congresos</a:t>
            </a:r>
          </a:p>
          <a:p>
            <a:pPr lvl="2">
              <a:lnSpc>
                <a:spcPct val="100000"/>
              </a:lnSpc>
            </a:pPr>
            <a:r>
              <a:rPr lang="es-ES" dirty="0" err="1"/>
              <a:t>Papers</a:t>
            </a:r>
            <a:endParaRPr lang="es-ES" dirty="0"/>
          </a:p>
          <a:p>
            <a:pPr lvl="2">
              <a:lnSpc>
                <a:spcPct val="100000"/>
              </a:lnSpc>
            </a:pPr>
            <a:r>
              <a:rPr lang="es-ES" dirty="0"/>
              <a:t>Capítulos de libros…</a:t>
            </a:r>
          </a:p>
          <a:p>
            <a:pPr lvl="2"/>
            <a:endParaRPr lang="es-ES" dirty="0"/>
          </a:p>
          <a:p>
            <a:pPr lvl="1"/>
            <a:r>
              <a:rPr lang="es-ES" b="1" dirty="0"/>
              <a:t>DIVULGACIÓN</a:t>
            </a:r>
            <a:r>
              <a:rPr lang="es-ES" dirty="0"/>
              <a:t>: su intención es dar a conocer a la sociedad en general el conocimiento científico, teniendo en cuenta que cada persona cuenta con un nivel de formación y conocimientos del tema muy dispar. Se centra no sólo en los últimos descubrimientos, sino también es necesario contextualizar el campo científico, el proceso de ejecución de un proyecto y adecuar el mensaje para que un público no especializado lo pueda asimilar.</a:t>
            </a:r>
          </a:p>
          <a:p>
            <a:pPr lvl="1"/>
            <a:endParaRPr lang="es-ES" dirty="0"/>
          </a:p>
        </p:txBody>
      </p:sp>
    </p:spTree>
    <p:extLst>
      <p:ext uri="{BB962C8B-B14F-4D97-AF65-F5344CB8AC3E}">
        <p14:creationId xmlns:p14="http://schemas.microsoft.com/office/powerpoint/2010/main" val="150882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Ejemplo de actuaciones de divulgación</a:t>
            </a:r>
          </a:p>
        </p:txBody>
      </p:sp>
      <p:sp>
        <p:nvSpPr>
          <p:cNvPr id="3" name="Marcador de contenido 2"/>
          <p:cNvSpPr>
            <a:spLocks noGrp="1"/>
          </p:cNvSpPr>
          <p:nvPr>
            <p:ph idx="1"/>
          </p:nvPr>
        </p:nvSpPr>
        <p:spPr/>
        <p:txBody>
          <a:bodyPr/>
          <a:lstStyle/>
          <a:p>
            <a:r>
              <a:rPr lang="es-ES" sz="1800" dirty="0">
                <a:latin typeface="+mj-lt"/>
              </a:rPr>
              <a:t>Semana de la Ciencia (primera quincena de noviembre).</a:t>
            </a:r>
          </a:p>
          <a:p>
            <a:r>
              <a:rPr lang="es-ES" sz="1800" dirty="0">
                <a:latin typeface="+mj-lt"/>
              </a:rPr>
              <a:t>Noche Europea de los Investigadores (último viernes de septiembre).</a:t>
            </a:r>
          </a:p>
          <a:p>
            <a:r>
              <a:rPr lang="es-ES" sz="1800" dirty="0">
                <a:latin typeface="+mj-lt"/>
              </a:rPr>
              <a:t>Día de la mujer y la niña en la ciencia (11 de febrero).</a:t>
            </a:r>
          </a:p>
          <a:p>
            <a:r>
              <a:rPr lang="es-ES" sz="1800" dirty="0" err="1">
                <a:latin typeface="+mj-lt"/>
              </a:rPr>
              <a:t>Pint</a:t>
            </a:r>
            <a:r>
              <a:rPr lang="es-ES" sz="1800" dirty="0">
                <a:latin typeface="+mj-lt"/>
              </a:rPr>
              <a:t> of </a:t>
            </a:r>
            <a:r>
              <a:rPr lang="es-ES" sz="1800" dirty="0" err="1">
                <a:latin typeface="+mj-lt"/>
              </a:rPr>
              <a:t>Science</a:t>
            </a:r>
            <a:r>
              <a:rPr lang="es-ES" sz="1800" dirty="0">
                <a:latin typeface="+mj-lt"/>
              </a:rPr>
              <a:t>.</a:t>
            </a:r>
          </a:p>
          <a:p>
            <a:r>
              <a:rPr lang="es-ES" sz="1800" dirty="0">
                <a:latin typeface="+mj-lt"/>
              </a:rPr>
              <a:t>Eventos de divulgación: </a:t>
            </a:r>
            <a:r>
              <a:rPr lang="es-ES" sz="1800" dirty="0" err="1">
                <a:latin typeface="+mj-lt"/>
              </a:rPr>
              <a:t>Naukas</a:t>
            </a:r>
            <a:r>
              <a:rPr lang="es-ES" sz="1800" dirty="0">
                <a:latin typeface="+mj-lt"/>
              </a:rPr>
              <a:t>, Desgranando Ciencia, etc.</a:t>
            </a:r>
          </a:p>
          <a:p>
            <a:r>
              <a:rPr lang="es-ES" sz="1800" dirty="0">
                <a:latin typeface="+mj-lt"/>
              </a:rPr>
              <a:t>Actos con asociaciones de pacientes.</a:t>
            </a:r>
          </a:p>
          <a:p>
            <a:r>
              <a:rPr lang="es-ES" sz="1800" dirty="0">
                <a:latin typeface="+mj-lt"/>
              </a:rPr>
              <a:t>Días Internacionales / Mundiales.</a:t>
            </a:r>
          </a:p>
          <a:p>
            <a:r>
              <a:rPr lang="es-ES" sz="1800" dirty="0">
                <a:latin typeface="+mj-lt"/>
              </a:rPr>
              <a:t>Jornadas de Puertas Abiertas.</a:t>
            </a:r>
          </a:p>
          <a:p>
            <a:r>
              <a:rPr lang="es-ES" sz="1800" dirty="0">
                <a:latin typeface="+mj-lt"/>
              </a:rPr>
              <a:t>Charlas en IES.</a:t>
            </a:r>
          </a:p>
          <a:p>
            <a:r>
              <a:rPr lang="es-ES" sz="1800" dirty="0">
                <a:latin typeface="+mj-lt"/>
              </a:rPr>
              <a:t>Entrevistas en prensa generalista.</a:t>
            </a:r>
          </a:p>
          <a:p>
            <a:r>
              <a:rPr lang="es-ES" sz="1800" dirty="0">
                <a:latin typeface="+mj-lt"/>
              </a:rPr>
              <a:t>Redes Sociales: vídeos cortos, etc.</a:t>
            </a:r>
          </a:p>
        </p:txBody>
      </p:sp>
      <p:pic>
        <p:nvPicPr>
          <p:cNvPr id="4" name="Imagen 3"/>
          <p:cNvPicPr>
            <a:picLocks noChangeAspect="1"/>
          </p:cNvPicPr>
          <p:nvPr/>
        </p:nvPicPr>
        <p:blipFill>
          <a:blip r:embed="rId2"/>
          <a:stretch>
            <a:fillRect/>
          </a:stretch>
        </p:blipFill>
        <p:spPr>
          <a:xfrm>
            <a:off x="7943575" y="1167493"/>
            <a:ext cx="2857500" cy="752475"/>
          </a:xfrm>
          <a:prstGeom prst="rect">
            <a:avLst/>
          </a:prstGeom>
        </p:spPr>
      </p:pic>
      <p:grpSp>
        <p:nvGrpSpPr>
          <p:cNvPr id="7" name="Grupo 6"/>
          <p:cNvGrpSpPr/>
          <p:nvPr/>
        </p:nvGrpSpPr>
        <p:grpSpPr>
          <a:xfrm>
            <a:off x="7010725" y="2470650"/>
            <a:ext cx="4723201" cy="932069"/>
            <a:chOff x="6413736" y="2264130"/>
            <a:chExt cx="5048015" cy="1021112"/>
          </a:xfrm>
        </p:grpSpPr>
        <p:pic>
          <p:nvPicPr>
            <p:cNvPr id="5" name="Imagen 4"/>
            <p:cNvPicPr>
              <a:picLocks noChangeAspect="1"/>
            </p:cNvPicPr>
            <p:nvPr/>
          </p:nvPicPr>
          <p:blipFill>
            <a:blip r:embed="rId3"/>
            <a:stretch>
              <a:fillRect/>
            </a:stretch>
          </p:blipFill>
          <p:spPr>
            <a:xfrm>
              <a:off x="8854090" y="2264130"/>
              <a:ext cx="2607661" cy="1017964"/>
            </a:xfrm>
            <a:prstGeom prst="rect">
              <a:avLst/>
            </a:prstGeom>
          </p:spPr>
        </p:pic>
        <p:pic>
          <p:nvPicPr>
            <p:cNvPr id="6" name="Imagen 5"/>
            <p:cNvPicPr>
              <a:picLocks noChangeAspect="1"/>
            </p:cNvPicPr>
            <p:nvPr/>
          </p:nvPicPr>
          <p:blipFill>
            <a:blip r:embed="rId4"/>
            <a:stretch>
              <a:fillRect/>
            </a:stretch>
          </p:blipFill>
          <p:spPr>
            <a:xfrm>
              <a:off x="6413736" y="2264130"/>
              <a:ext cx="2316786" cy="1021112"/>
            </a:xfrm>
            <a:prstGeom prst="rect">
              <a:avLst/>
            </a:prstGeom>
          </p:spPr>
        </p:pic>
      </p:grpSp>
      <p:grpSp>
        <p:nvGrpSpPr>
          <p:cNvPr id="11" name="Grupo 10">
            <a:extLst>
              <a:ext uri="{FF2B5EF4-FFF2-40B4-BE49-F238E27FC236}">
                <a16:creationId xmlns:a16="http://schemas.microsoft.com/office/drawing/2014/main" id="{0D48A42B-4FED-33BD-27E6-FC8CFB8E68E4}"/>
              </a:ext>
            </a:extLst>
          </p:cNvPr>
          <p:cNvGrpSpPr/>
          <p:nvPr/>
        </p:nvGrpSpPr>
        <p:grpSpPr>
          <a:xfrm>
            <a:off x="6869039" y="3953401"/>
            <a:ext cx="5006573" cy="923330"/>
            <a:chOff x="6772677" y="4153019"/>
            <a:chExt cx="5006573" cy="923330"/>
          </a:xfrm>
        </p:grpSpPr>
        <p:pic>
          <p:nvPicPr>
            <p:cNvPr id="8" name="Picture 9" descr="LOGO IDIPAZ_PRESENTACIÓN"/>
            <p:cNvPicPr>
              <a:picLocks noChangeAspect="1" noChangeArrowheads="1"/>
            </p:cNvPicPr>
            <p:nvPr/>
          </p:nvPicPr>
          <p:blipFill>
            <a:blip r:embed="rId5" cstate="print"/>
            <a:srcRect/>
            <a:stretch>
              <a:fillRect/>
            </a:stretch>
          </p:blipFill>
          <p:spPr bwMode="auto">
            <a:xfrm>
              <a:off x="6772677" y="4296687"/>
              <a:ext cx="2579307" cy="635994"/>
            </a:xfrm>
            <a:prstGeom prst="rect">
              <a:avLst/>
            </a:prstGeom>
            <a:noFill/>
            <a:ln w="9525">
              <a:noFill/>
              <a:miter lim="800000"/>
              <a:headEnd/>
              <a:tailEnd/>
            </a:ln>
          </p:spPr>
        </p:pic>
        <p:sp>
          <p:nvSpPr>
            <p:cNvPr id="9" name="CuadroTexto 8"/>
            <p:cNvSpPr txBox="1"/>
            <p:nvPr/>
          </p:nvSpPr>
          <p:spPr>
            <a:xfrm>
              <a:off x="9407611" y="4153019"/>
              <a:ext cx="2371639" cy="923330"/>
            </a:xfrm>
            <a:prstGeom prst="rect">
              <a:avLst/>
            </a:prstGeom>
            <a:noFill/>
          </p:spPr>
          <p:txBody>
            <a:bodyPr wrap="square" rtlCol="0">
              <a:spAutoFit/>
            </a:bodyPr>
            <a:lstStyle/>
            <a:p>
              <a:r>
                <a:rPr lang="es-ES" b="1" dirty="0">
                  <a:solidFill>
                    <a:srgbClr val="FF0000"/>
                  </a:solidFill>
                </a:rPr>
                <a:t>Unidad de Cultura Científica y de la Innovación</a:t>
              </a:r>
            </a:p>
          </p:txBody>
        </p:sp>
      </p:grpSp>
      <p:pic>
        <p:nvPicPr>
          <p:cNvPr id="1026" name="Picture 2" descr="Normas de republicación — The Conversation">
            <a:extLst>
              <a:ext uri="{FF2B5EF4-FFF2-40B4-BE49-F238E27FC236}">
                <a16:creationId xmlns:a16="http://schemas.microsoft.com/office/drawing/2014/main" id="{94F8323E-1467-A953-9BBD-160A467671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7962" y="5427413"/>
            <a:ext cx="5128727" cy="58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94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Errores Frecuentes</a:t>
            </a:r>
          </a:p>
        </p:txBody>
      </p:sp>
      <p:sp>
        <p:nvSpPr>
          <p:cNvPr id="3" name="Marcador de contenido 2"/>
          <p:cNvSpPr>
            <a:spLocks noGrp="1"/>
          </p:cNvSpPr>
          <p:nvPr>
            <p:ph idx="1"/>
          </p:nvPr>
        </p:nvSpPr>
        <p:spPr/>
        <p:txBody>
          <a:bodyPr/>
          <a:lstStyle/>
          <a:p>
            <a:pPr lvl="1">
              <a:lnSpc>
                <a:spcPct val="150000"/>
              </a:lnSpc>
            </a:pPr>
            <a:r>
              <a:rPr lang="es-ES" sz="1800" dirty="0"/>
              <a:t>Redacción del resumen de manera muy científica.</a:t>
            </a:r>
          </a:p>
          <a:p>
            <a:pPr lvl="1">
              <a:lnSpc>
                <a:spcPct val="150000"/>
              </a:lnSpc>
            </a:pPr>
            <a:r>
              <a:rPr lang="es-ES" dirty="0"/>
              <a:t>Considerar que con publicar artículos ya se ha hecho toda la difusión.</a:t>
            </a:r>
          </a:p>
          <a:p>
            <a:pPr lvl="1">
              <a:lnSpc>
                <a:spcPct val="150000"/>
              </a:lnSpc>
            </a:pPr>
            <a:r>
              <a:rPr lang="es-ES" dirty="0"/>
              <a:t>Considerar que la divulgación es una etapa final del proyecto, en vez de algo constante.</a:t>
            </a:r>
          </a:p>
          <a:p>
            <a:pPr lvl="1">
              <a:lnSpc>
                <a:spcPct val="150000"/>
              </a:lnSpc>
            </a:pPr>
            <a:r>
              <a:rPr lang="es-ES" sz="1800" dirty="0"/>
              <a:t>No contar con las Asociaciones de Pacientes a la hora de hacer divulgación.</a:t>
            </a:r>
          </a:p>
          <a:p>
            <a:pPr lvl="1">
              <a:lnSpc>
                <a:spcPct val="150000"/>
              </a:lnSpc>
            </a:pPr>
            <a:r>
              <a:rPr lang="es-ES" dirty="0"/>
              <a:t>Reutilizar textos de anteriores convocatorias o proyectos, sin fijarse en el cambio de los marcos estratégicos.</a:t>
            </a:r>
          </a:p>
          <a:p>
            <a:pPr lvl="1">
              <a:lnSpc>
                <a:spcPct val="150000"/>
              </a:lnSpc>
            </a:pPr>
            <a:r>
              <a:rPr lang="es-ES" sz="1800" dirty="0"/>
              <a:t>Considerar </a:t>
            </a:r>
            <a:r>
              <a:rPr lang="es-ES" dirty="0"/>
              <a:t>nuestra idea buena, por ser nuestra, y no ver su encaje en las estrategias del ISCIII.</a:t>
            </a:r>
          </a:p>
          <a:p>
            <a:pPr lvl="1">
              <a:lnSpc>
                <a:spcPct val="150000"/>
              </a:lnSpc>
            </a:pPr>
            <a:r>
              <a:rPr lang="es-ES" dirty="0"/>
              <a:t>No hacer mención a la línea estratégica de la convocatoria en la que se enmarca el proyecto.</a:t>
            </a:r>
          </a:p>
          <a:p>
            <a:pPr lvl="1">
              <a:lnSpc>
                <a:spcPct val="150000"/>
              </a:lnSpc>
            </a:pPr>
            <a:r>
              <a:rPr lang="es-ES" sz="1800" dirty="0"/>
              <a:t>En proyectos experimentales, no tener la visión de trasladar los resultados a la clínica a medio plazo.</a:t>
            </a:r>
          </a:p>
        </p:txBody>
      </p:sp>
    </p:spTree>
    <p:extLst>
      <p:ext uri="{BB962C8B-B14F-4D97-AF65-F5344CB8AC3E}">
        <p14:creationId xmlns:p14="http://schemas.microsoft.com/office/powerpoint/2010/main" val="92549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ES" dirty="0"/>
              <a:t>Contacto</a:t>
            </a:r>
          </a:p>
        </p:txBody>
      </p:sp>
      <p:sp>
        <p:nvSpPr>
          <p:cNvPr id="18435" name="3 CuadroTexto"/>
          <p:cNvSpPr txBox="1">
            <a:spLocks noChangeArrowheads="1"/>
          </p:cNvSpPr>
          <p:nvPr/>
        </p:nvSpPr>
        <p:spPr bwMode="auto">
          <a:xfrm>
            <a:off x="1719695" y="1705451"/>
            <a:ext cx="8752610" cy="3816429"/>
          </a:xfrm>
          <a:prstGeom prst="rect">
            <a:avLst/>
          </a:prstGeom>
          <a:noFill/>
          <a:ln w="9525">
            <a:noFill/>
            <a:miter lim="800000"/>
            <a:headEnd/>
            <a:tailEnd/>
          </a:ln>
        </p:spPr>
        <p:txBody>
          <a:bodyPr wrap="square">
            <a:spAutoFit/>
          </a:bodyPr>
          <a:lstStyle/>
          <a:p>
            <a:pPr>
              <a:lnSpc>
                <a:spcPct val="150000"/>
              </a:lnSpc>
            </a:pPr>
            <a:r>
              <a:rPr lang="es-ES" sz="2800" b="1" dirty="0">
                <a:solidFill>
                  <a:schemeClr val="accent1"/>
                </a:solidFill>
                <a:latin typeface="Calibri" pitchFamily="34" charset="0"/>
              </a:rPr>
              <a:t>Plataforma de Apoyo al Investigador Novel (PAIN)</a:t>
            </a:r>
          </a:p>
          <a:p>
            <a:pPr>
              <a:lnSpc>
                <a:spcPct val="150000"/>
              </a:lnSpc>
            </a:pPr>
            <a:r>
              <a:rPr lang="es-ES" sz="2400" b="1" dirty="0">
                <a:latin typeface="Calibri" pitchFamily="34" charset="0"/>
              </a:rPr>
              <a:t>Daniel Quijada</a:t>
            </a:r>
          </a:p>
          <a:p>
            <a:pPr>
              <a:lnSpc>
                <a:spcPct val="150000"/>
              </a:lnSpc>
            </a:pPr>
            <a:r>
              <a:rPr lang="es-ES" sz="2400" b="1" dirty="0">
                <a:latin typeface="Calibri" pitchFamily="34" charset="0"/>
              </a:rPr>
              <a:t>Edificio Norte, 4ª planta</a:t>
            </a:r>
          </a:p>
          <a:p>
            <a:pPr>
              <a:lnSpc>
                <a:spcPct val="150000"/>
              </a:lnSpc>
            </a:pPr>
            <a:r>
              <a:rPr lang="es-ES" sz="2400" b="1" dirty="0">
                <a:latin typeface="Calibri" pitchFamily="34" charset="0"/>
              </a:rPr>
              <a:t>Teléfono: 91 207 17 40 (extensión interna: 441740)</a:t>
            </a:r>
            <a:endParaRPr lang="es-ES" sz="2000" b="1" dirty="0">
              <a:latin typeface="Calibri" pitchFamily="34" charset="0"/>
            </a:endParaRPr>
          </a:p>
          <a:p>
            <a:pPr>
              <a:lnSpc>
                <a:spcPct val="150000"/>
              </a:lnSpc>
            </a:pPr>
            <a:r>
              <a:rPr lang="es-ES" sz="2400" b="1" dirty="0">
                <a:solidFill>
                  <a:srgbClr val="4F81BD"/>
                </a:solidFill>
                <a:latin typeface="Calibri" pitchFamily="34" charset="0"/>
              </a:rPr>
              <a:t>mentor@idipaz.es</a:t>
            </a:r>
          </a:p>
          <a:p>
            <a:pPr>
              <a:lnSpc>
                <a:spcPct val="150000"/>
              </a:lnSpc>
            </a:pPr>
            <a:r>
              <a:rPr lang="es-ES" sz="2400" b="1" dirty="0">
                <a:solidFill>
                  <a:schemeClr val="tx1">
                    <a:lumMod val="60000"/>
                    <a:lumOff val="40000"/>
                  </a:schemeClr>
                </a:solidFill>
                <a:latin typeface="Calibri" pitchFamily="34" charset="0"/>
              </a:rPr>
              <a:t>https://www.idipaz.es/PaginaDinamica.aspx?IdPag=553&amp;Lang=ES</a:t>
            </a:r>
          </a:p>
          <a:p>
            <a:endParaRPr lang="es-ES" sz="2000" b="1" dirty="0">
              <a:latin typeface="Calibri" pitchFamily="34" charset="0"/>
            </a:endParaRPr>
          </a:p>
        </p:txBody>
      </p:sp>
    </p:spTree>
    <p:extLst>
      <p:ext uri="{BB962C8B-B14F-4D97-AF65-F5344CB8AC3E}">
        <p14:creationId xmlns:p14="http://schemas.microsoft.com/office/powerpoint/2010/main" val="412442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Calendario Seminarios AES</a:t>
            </a:r>
          </a:p>
        </p:txBody>
      </p:sp>
      <p:graphicFrame>
        <p:nvGraphicFramePr>
          <p:cNvPr id="5" name="Marcador de contenido 4"/>
          <p:cNvGraphicFramePr>
            <a:graphicFrameLocks noGrp="1"/>
          </p:cNvGraphicFramePr>
          <p:nvPr>
            <p:ph idx="1"/>
          </p:nvPr>
        </p:nvGraphicFramePr>
        <p:xfrm>
          <a:off x="1567249" y="1223334"/>
          <a:ext cx="9057502" cy="4895999"/>
        </p:xfrm>
        <a:graphic>
          <a:graphicData uri="http://schemas.openxmlformats.org/drawingml/2006/table">
            <a:tbl>
              <a:tblPr>
                <a:tableStyleId>{B301B821-A1FF-4177-AEE7-76D212191A09}</a:tableStyleId>
              </a:tblPr>
              <a:tblGrid>
                <a:gridCol w="3761617">
                  <a:extLst>
                    <a:ext uri="{9D8B030D-6E8A-4147-A177-3AD203B41FA5}">
                      <a16:colId xmlns:a16="http://schemas.microsoft.com/office/drawing/2014/main" val="20000"/>
                    </a:ext>
                  </a:extLst>
                </a:gridCol>
                <a:gridCol w="1510783">
                  <a:extLst>
                    <a:ext uri="{9D8B030D-6E8A-4147-A177-3AD203B41FA5}">
                      <a16:colId xmlns:a16="http://schemas.microsoft.com/office/drawing/2014/main" val="20001"/>
                    </a:ext>
                  </a:extLst>
                </a:gridCol>
                <a:gridCol w="3785102">
                  <a:extLst>
                    <a:ext uri="{9D8B030D-6E8A-4147-A177-3AD203B41FA5}">
                      <a16:colId xmlns:a16="http://schemas.microsoft.com/office/drawing/2014/main" val="20002"/>
                    </a:ext>
                  </a:extLst>
                </a:gridCol>
              </a:tblGrid>
              <a:tr h="213272">
                <a:tc>
                  <a:txBody>
                    <a:bodyPr/>
                    <a:lstStyle/>
                    <a:p>
                      <a:pPr>
                        <a:spcBef>
                          <a:spcPts val="1200"/>
                        </a:spcBef>
                        <a:spcAft>
                          <a:spcPts val="1200"/>
                        </a:spcAft>
                      </a:pPr>
                      <a:r>
                        <a:rPr lang="es-ES" sz="1000" b="1" dirty="0">
                          <a:solidFill>
                            <a:schemeClr val="bg1"/>
                          </a:solidFill>
                          <a:effectLst/>
                        </a:rPr>
                        <a:t>TEMA</a:t>
                      </a:r>
                      <a:endParaRPr lang="es-ES" b="1" dirty="0">
                        <a:solidFill>
                          <a:schemeClr val="bg1"/>
                        </a:solidFill>
                        <a:effectLst/>
                      </a:endParaRPr>
                    </a:p>
                  </a:txBody>
                  <a:tcPr marL="68580" marR="68580" marT="0" marB="0" anchor="ctr">
                    <a:solidFill>
                      <a:srgbClr val="C00000"/>
                    </a:solidFill>
                  </a:tcPr>
                </a:tc>
                <a:tc>
                  <a:txBody>
                    <a:bodyPr/>
                    <a:lstStyle/>
                    <a:p>
                      <a:pPr algn="ctr">
                        <a:spcBef>
                          <a:spcPts val="1200"/>
                        </a:spcBef>
                        <a:spcAft>
                          <a:spcPts val="1200"/>
                        </a:spcAft>
                      </a:pPr>
                      <a:r>
                        <a:rPr lang="es-ES" sz="1000" b="1" dirty="0">
                          <a:solidFill>
                            <a:schemeClr val="bg1"/>
                          </a:solidFill>
                          <a:effectLst/>
                        </a:rPr>
                        <a:t>FECHA</a:t>
                      </a:r>
                      <a:endParaRPr lang="es-ES" b="1" dirty="0">
                        <a:solidFill>
                          <a:schemeClr val="bg1"/>
                        </a:solidFill>
                        <a:effectLst/>
                      </a:endParaRPr>
                    </a:p>
                  </a:txBody>
                  <a:tcPr marL="68580" marR="68580" marT="0" marB="0" anchor="ctr">
                    <a:solidFill>
                      <a:srgbClr val="C00000"/>
                    </a:solidFill>
                  </a:tcPr>
                </a:tc>
                <a:tc>
                  <a:txBody>
                    <a:bodyPr/>
                    <a:lstStyle/>
                    <a:p>
                      <a:pPr>
                        <a:spcBef>
                          <a:spcPts val="1200"/>
                        </a:spcBef>
                        <a:spcAft>
                          <a:spcPts val="1200"/>
                        </a:spcAft>
                      </a:pPr>
                      <a:r>
                        <a:rPr lang="es-ES" sz="1000" b="1" dirty="0">
                          <a:solidFill>
                            <a:schemeClr val="bg1"/>
                          </a:solidFill>
                          <a:effectLst/>
                        </a:rPr>
                        <a:t>PONENTE</a:t>
                      </a:r>
                      <a:endParaRPr lang="es-ES" b="1" dirty="0">
                        <a:solidFill>
                          <a:schemeClr val="bg1"/>
                        </a:solidFill>
                        <a:effectLst/>
                      </a:endParaRPr>
                    </a:p>
                  </a:txBody>
                  <a:tcPr marL="68580" marR="68580" marT="0" marB="0" anchor="ctr">
                    <a:solidFill>
                      <a:srgbClr val="C00000"/>
                    </a:solidFill>
                  </a:tcPr>
                </a:tc>
                <a:extLst>
                  <a:ext uri="{0D108BD9-81ED-4DB2-BD59-A6C34878D82A}">
                    <a16:rowId xmlns:a16="http://schemas.microsoft.com/office/drawing/2014/main" val="10000"/>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CLAVES PREPARACIÓN PROYECTO FIS.</a:t>
                      </a:r>
                    </a:p>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EVALUACIÓN PROYECTOS. </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13/10/2022</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Daniel Quijada</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PLANIFICACIÓN METODOLÓGICA PARA PROYECTOS</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27/10/2022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Alberto Borobia</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CÓMO PREPARAR UN BUEN PRESUPUESTO</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10/11/2022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Silvia Arce y Raquel Carmona</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CVN E IDENTIFICADOR ORCID</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24/11/2022</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Raúl Román</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INTERÉS ESTRATÉGICO DEL PROYECTO.</a:t>
                      </a:r>
                    </a:p>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PLAN DE DIFUSIÓN</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01/12/2022</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effectLst/>
                          <a:latin typeface="Gill Sans MT" panose="020B0502020104020203" pitchFamily="34" charset="0"/>
                          <a:ea typeface="Times New Roman" panose="02020603050405020304" pitchFamily="18" charset="0"/>
                          <a:cs typeface="Helvetica" panose="020B0604020202020204" pitchFamily="34" charset="0"/>
                        </a:rPr>
                        <a:t>Daniel Quijada</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20303">
                <a:tc>
                  <a:txBody>
                    <a:bodyPr/>
                    <a:lstStyle/>
                    <a:p>
                      <a:pPr marL="0" algn="l" defTabSz="914400" rtl="0" eaLnBrk="1" latinLnBrk="0" hangingPunct="1">
                        <a:spcAft>
                          <a:spcPts val="0"/>
                        </a:spcAft>
                      </a:pPr>
                      <a:r>
                        <a:rPr lang="es-ES" sz="1000" b="1" kern="12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PERSPECTIVA Y DIMENSIÓN DE GÉNERO EN LA INVESTIGGACIÓN</a:t>
                      </a:r>
                    </a:p>
                  </a:txBody>
                  <a:tcPr marL="68580" marR="68580" marT="0" marB="0" anchor="ctr"/>
                </a:tc>
                <a:tc>
                  <a:txBody>
                    <a:bodyPr/>
                    <a:lstStyle/>
                    <a:p>
                      <a:pPr algn="ctr">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15/12/2022</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effectLst/>
                          <a:latin typeface="Gill Sans MT" panose="020B0502020104020203" pitchFamily="34" charset="0"/>
                          <a:ea typeface="Times New Roman" panose="02020603050405020304" pitchFamily="18" charset="0"/>
                          <a:cs typeface="Helvetica" panose="020B0604020202020204" pitchFamily="34" charset="0"/>
                        </a:rPr>
                        <a:t>Daniel Quijada</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520303">
                <a:tc>
                  <a:txBody>
                    <a:bodyPr/>
                    <a:lstStyle/>
                    <a:p>
                      <a:pPr>
                        <a:spcAft>
                          <a:spcPts val="0"/>
                        </a:spcAft>
                      </a:pPr>
                      <a:r>
                        <a:rPr lang="es-ES" sz="1000" b="1">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PLAN DE GESTIÓN DE DATOS CIENTÍFICOS. PROTECCIÓN DE DATOS</a:t>
                      </a:r>
                      <a:endParaRPr lang="es-ES"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12/01/2023</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Daniel Quijada, Estela Sánchez</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NOVEDADES CONVOCATORIA AES</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b="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Enero 2023</a:t>
                      </a:r>
                      <a:endParaRPr lang="es-ES"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Mercedes Ruiz, Daniel Quijada</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520303">
                <a:tc>
                  <a:txBody>
                    <a:bodyPr/>
                    <a:lstStyle/>
                    <a:p>
                      <a:pPr>
                        <a:spcAft>
                          <a:spcPts val="0"/>
                        </a:spcAft>
                      </a:pP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TUTORIAL PORTAL</a:t>
                      </a:r>
                      <a:r>
                        <a:rPr lang="es-ES" sz="1000" b="1" baseline="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 SOLICITUD</a:t>
                      </a:r>
                      <a:r>
                        <a:rPr lang="es-ES" sz="1000" b="1"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 AES</a:t>
                      </a:r>
                      <a:endParaRPr lang="es-ES"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Febrero</a:t>
                      </a:r>
                      <a:r>
                        <a:rPr lang="es-ES" sz="1100" b="0" baseline="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 </a:t>
                      </a: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2023</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43180">
                        <a:spcAft>
                          <a:spcPts val="0"/>
                        </a:spcAft>
                      </a:pPr>
                      <a:r>
                        <a:rPr lang="es-ES" sz="1100" b="0" dirty="0">
                          <a:solidFill>
                            <a:srgbClr val="202020"/>
                          </a:solidFill>
                          <a:effectLst/>
                          <a:latin typeface="Gill Sans MT" panose="020B0502020104020203" pitchFamily="34" charset="0"/>
                          <a:ea typeface="Times New Roman" panose="02020603050405020304" pitchFamily="18" charset="0"/>
                          <a:cs typeface="Helvetica" panose="020B0604020202020204" pitchFamily="34" charset="0"/>
                        </a:rPr>
                        <a:t>Mercedes Ruiz, Daniel Quijada</a:t>
                      </a:r>
                      <a:endParaRPr lang="es-ES"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3" name="Flecha derecha 6">
            <a:extLst>
              <a:ext uri="{FF2B5EF4-FFF2-40B4-BE49-F238E27FC236}">
                <a16:creationId xmlns:a16="http://schemas.microsoft.com/office/drawing/2014/main" id="{4C90D202-247F-93F0-F715-2E93C3F4B35E}"/>
              </a:ext>
            </a:extLst>
          </p:cNvPr>
          <p:cNvSpPr/>
          <p:nvPr/>
        </p:nvSpPr>
        <p:spPr>
          <a:xfrm>
            <a:off x="411892" y="35837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9852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CCF07-1FA7-1047-5F13-D3E3182DD407}"/>
              </a:ext>
            </a:extLst>
          </p:cNvPr>
          <p:cNvSpPr>
            <a:spLocks noGrp="1"/>
          </p:cNvSpPr>
          <p:nvPr>
            <p:ph type="title"/>
          </p:nvPr>
        </p:nvSpPr>
        <p:spPr/>
        <p:txBody>
          <a:bodyPr/>
          <a:lstStyle/>
          <a:p>
            <a:r>
              <a:rPr lang="es-ES" dirty="0"/>
              <a:t>Evaluación FIS</a:t>
            </a:r>
          </a:p>
        </p:txBody>
      </p:sp>
      <p:sp>
        <p:nvSpPr>
          <p:cNvPr id="3" name="CuadroTexto 2">
            <a:extLst>
              <a:ext uri="{FF2B5EF4-FFF2-40B4-BE49-F238E27FC236}">
                <a16:creationId xmlns:a16="http://schemas.microsoft.com/office/drawing/2014/main" id="{3F0B8E2F-1BED-F393-68D3-3C0562E72787}"/>
              </a:ext>
            </a:extLst>
          </p:cNvPr>
          <p:cNvSpPr txBox="1"/>
          <p:nvPr/>
        </p:nvSpPr>
        <p:spPr>
          <a:xfrm>
            <a:off x="604157" y="1110006"/>
            <a:ext cx="10972799"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 dirty="0">
                <a:solidFill>
                  <a:srgbClr val="4D4D4D"/>
                </a:solidFill>
                <a:latin typeface="+mj-lt"/>
              </a:rPr>
              <a:t>La evaluación estratégica supone el 50% del total de puntos que se otorgan en la evaluación</a:t>
            </a:r>
          </a:p>
        </p:txBody>
      </p:sp>
      <p:graphicFrame>
        <p:nvGraphicFramePr>
          <p:cNvPr id="7" name="Marcador de contenido 6">
            <a:extLst>
              <a:ext uri="{FF2B5EF4-FFF2-40B4-BE49-F238E27FC236}">
                <a16:creationId xmlns:a16="http://schemas.microsoft.com/office/drawing/2014/main" id="{710C1ACE-AFF9-25CA-03C1-4F22E024DE70}"/>
              </a:ext>
            </a:extLst>
          </p:cNvPr>
          <p:cNvGraphicFramePr>
            <a:graphicFrameLocks noGrp="1"/>
          </p:cNvGraphicFramePr>
          <p:nvPr>
            <p:ph idx="1"/>
            <p:extLst>
              <p:ext uri="{D42A27DB-BD31-4B8C-83A1-F6EECF244321}">
                <p14:modId xmlns:p14="http://schemas.microsoft.com/office/powerpoint/2010/main" val="1333951843"/>
              </p:ext>
            </p:extLst>
          </p:nvPr>
        </p:nvGraphicFramePr>
        <p:xfrm>
          <a:off x="730250" y="1619250"/>
          <a:ext cx="10799763" cy="4473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720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Criterios Evaluación Proyecto</a:t>
            </a:r>
          </a:p>
        </p:txBody>
      </p:sp>
      <p:sp>
        <p:nvSpPr>
          <p:cNvPr id="3" name="Marcador de contenido 2"/>
          <p:cNvSpPr>
            <a:spLocks noGrp="1"/>
          </p:cNvSpPr>
          <p:nvPr>
            <p:ph idx="1"/>
          </p:nvPr>
        </p:nvSpPr>
        <p:spPr/>
        <p:txBody>
          <a:bodyPr/>
          <a:lstStyle/>
          <a:p>
            <a:pPr marL="165100" lvl="1" indent="0">
              <a:buNone/>
            </a:pPr>
            <a:r>
              <a:rPr lang="es-ES" sz="1800" dirty="0"/>
              <a:t>Hasta 70 puntos:</a:t>
            </a:r>
          </a:p>
          <a:p>
            <a:pPr lvl="1"/>
            <a:r>
              <a:rPr lang="es-ES" sz="1800" dirty="0"/>
              <a:t>Calidad, viabilidad, relevancia, interés, aplicabilidad y capacidad de transferencia del proyecto.</a:t>
            </a:r>
          </a:p>
          <a:p>
            <a:pPr lvl="1"/>
            <a:r>
              <a:rPr lang="es-ES" sz="1800" dirty="0"/>
              <a:t>Capacidad del proyecto para generar mejoras en la prevención, diagnóstico y tratamiento de las enfermedades y en las actividades de promoción de la salud pública y los servicios de salud y para generar sinergias, impulsar el talento y la empleabilidad y fortalecer las estructuras de gobernanza que agregan las capacidades científico-técnicas de los centros asistenciales del SNS.</a:t>
            </a:r>
          </a:p>
          <a:p>
            <a:pPr lvl="1"/>
            <a:r>
              <a:rPr lang="es-ES" sz="1800" dirty="0"/>
              <a:t>Impacto.</a:t>
            </a:r>
          </a:p>
          <a:p>
            <a:pPr lvl="1"/>
            <a:r>
              <a:rPr lang="es-ES" sz="1800" dirty="0"/>
              <a:t>Plan de difusión y de transferencia de tecnología y de resultados.</a:t>
            </a:r>
          </a:p>
          <a:p>
            <a:pPr lvl="1"/>
            <a:r>
              <a:rPr lang="es-ES" sz="1800" dirty="0"/>
              <a:t>Adecuación de la propuesta a la AES y a los objetivos y prioridades establecidos en las diferentes actuaciones y complementariedad de la misma con otras actuaciones de I+D+I nacionales, internacionales o autonómicas.</a:t>
            </a:r>
          </a:p>
          <a:p>
            <a:endParaRPr lang="es-ES" dirty="0"/>
          </a:p>
        </p:txBody>
      </p:sp>
      <p:sp>
        <p:nvSpPr>
          <p:cNvPr id="4" name="Rectángulo 3"/>
          <p:cNvSpPr/>
          <p:nvPr/>
        </p:nvSpPr>
        <p:spPr>
          <a:xfrm>
            <a:off x="740905" y="1950099"/>
            <a:ext cx="10710190" cy="32363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057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C2F6DA17-50F8-5FEF-A8F9-8EC7329BE3B4}"/>
              </a:ext>
            </a:extLst>
          </p:cNvPr>
          <p:cNvPicPr>
            <a:picLocks noGrp="1" noChangeAspect="1"/>
          </p:cNvPicPr>
          <p:nvPr>
            <p:ph sz="half" idx="2"/>
          </p:nvPr>
        </p:nvPicPr>
        <p:blipFill>
          <a:blip r:embed="rId2"/>
          <a:stretch>
            <a:fillRect/>
          </a:stretch>
        </p:blipFill>
        <p:spPr>
          <a:xfrm>
            <a:off x="6378575" y="2273659"/>
            <a:ext cx="5400675" cy="2725020"/>
          </a:xfrm>
          <a:noFill/>
        </p:spPr>
      </p:pic>
      <p:sp>
        <p:nvSpPr>
          <p:cNvPr id="13" name="Title 3">
            <a:extLst>
              <a:ext uri="{FF2B5EF4-FFF2-40B4-BE49-F238E27FC236}">
                <a16:creationId xmlns:a16="http://schemas.microsoft.com/office/drawing/2014/main" id="{E1E23C41-4EDC-9A71-C673-C2CED24F6385}"/>
              </a:ext>
            </a:extLst>
          </p:cNvPr>
          <p:cNvSpPr>
            <a:spLocks noGrp="1"/>
          </p:cNvSpPr>
          <p:nvPr>
            <p:ph type="title"/>
          </p:nvPr>
        </p:nvSpPr>
        <p:spPr>
          <a:xfrm>
            <a:off x="604157" y="274638"/>
            <a:ext cx="11175093" cy="427491"/>
          </a:xfrm>
        </p:spPr>
        <p:txBody>
          <a:bodyPr/>
          <a:lstStyle/>
          <a:p>
            <a:r>
              <a:rPr lang="es-ES" dirty="0"/>
              <a:t>Apartados Memoria</a:t>
            </a:r>
            <a:endParaRPr lang="en-US" dirty="0"/>
          </a:p>
        </p:txBody>
      </p:sp>
      <p:pic>
        <p:nvPicPr>
          <p:cNvPr id="7" name="Marcador de contenido 5">
            <a:extLst>
              <a:ext uri="{FF2B5EF4-FFF2-40B4-BE49-F238E27FC236}">
                <a16:creationId xmlns:a16="http://schemas.microsoft.com/office/drawing/2014/main" id="{088603BA-35A8-B986-508E-C110904E0E20}"/>
              </a:ext>
            </a:extLst>
          </p:cNvPr>
          <p:cNvPicPr>
            <a:picLocks noGrp="1" noChangeAspect="1"/>
          </p:cNvPicPr>
          <p:nvPr>
            <p:ph sz="half" idx="10"/>
          </p:nvPr>
        </p:nvPicPr>
        <p:blipFill>
          <a:blip r:embed="rId3"/>
          <a:stretch>
            <a:fillRect/>
          </a:stretch>
        </p:blipFill>
        <p:spPr>
          <a:xfrm>
            <a:off x="604838" y="2258162"/>
            <a:ext cx="5399087" cy="2744900"/>
          </a:xfrm>
        </p:spPr>
      </p:pic>
      <p:sp>
        <p:nvSpPr>
          <p:cNvPr id="8" name="CuadroTexto 7">
            <a:extLst>
              <a:ext uri="{FF2B5EF4-FFF2-40B4-BE49-F238E27FC236}">
                <a16:creationId xmlns:a16="http://schemas.microsoft.com/office/drawing/2014/main" id="{B492995F-2739-A410-6C08-5F5EB8EA69EB}"/>
              </a:ext>
            </a:extLst>
          </p:cNvPr>
          <p:cNvSpPr txBox="1"/>
          <p:nvPr/>
        </p:nvSpPr>
        <p:spPr>
          <a:xfrm>
            <a:off x="609600" y="1268627"/>
            <a:ext cx="10972799"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s-ES" dirty="0">
                <a:solidFill>
                  <a:srgbClr val="4D4D4D"/>
                </a:solidFill>
                <a:latin typeface="+mj-lt"/>
              </a:rPr>
              <a:t>El impacto hay que detallarlo en dos secciones diferentes de la memoria:</a:t>
            </a:r>
          </a:p>
        </p:txBody>
      </p:sp>
    </p:spTree>
    <p:extLst>
      <p:ext uri="{BB962C8B-B14F-4D97-AF65-F5344CB8AC3E}">
        <p14:creationId xmlns:p14="http://schemas.microsoft.com/office/powerpoint/2010/main" val="391552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 Estratégica (punto de vista del evaluador)</a:t>
            </a:r>
          </a:p>
        </p:txBody>
      </p:sp>
      <p:sp>
        <p:nvSpPr>
          <p:cNvPr id="3" name="Marcador de contenido 2"/>
          <p:cNvSpPr>
            <a:spLocks noGrp="1"/>
          </p:cNvSpPr>
          <p:nvPr>
            <p:ph idx="1"/>
          </p:nvPr>
        </p:nvSpPr>
        <p:spPr/>
        <p:txBody>
          <a:bodyPr/>
          <a:lstStyle/>
          <a:p>
            <a:pPr lvl="1"/>
            <a:r>
              <a:rPr lang="es-ES" sz="1800" dirty="0"/>
              <a:t>La evaluación estratégica tiene como objetivo priorizar los proyectos en función de su alineación con las líneas de investigación prioritarias establecidas en la convocatoria.</a:t>
            </a:r>
          </a:p>
          <a:p>
            <a:pPr lvl="1"/>
            <a:r>
              <a:rPr lang="es-ES" sz="1800" dirty="0"/>
              <a:t>En los proyectos de la Acción Estratégica en Salud (AES), esta evaluación tiene unos criterios definidos que intentan primar aquellos proyectos más estratégicos para el sistema de salud, priorizando los realizados por investigadores que forman parte de dicho sistema.</a:t>
            </a:r>
          </a:p>
          <a:p>
            <a:pPr lvl="1"/>
            <a:r>
              <a:rPr lang="es-ES" sz="1800" dirty="0"/>
              <a:t>El evaluador debe comentar la </a:t>
            </a:r>
            <a:r>
              <a:rPr lang="es-ES" sz="1800" b="1" dirty="0">
                <a:solidFill>
                  <a:srgbClr val="C00000"/>
                </a:solidFill>
              </a:rPr>
              <a:t>relevancia del problema de salud abordado </a:t>
            </a:r>
            <a:r>
              <a:rPr lang="es-ES" sz="1800" dirty="0"/>
              <a:t>por el proyecto y valorar la aplicabilidad de los resultados a la práctica.</a:t>
            </a:r>
          </a:p>
          <a:p>
            <a:pPr lvl="1"/>
            <a:r>
              <a:rPr lang="es-ES" sz="1800" dirty="0"/>
              <a:t>El evaluador debe valorar la posible contribución del proyecto en la prevención, el diagnóstico y el tratamiento de las enfermedades y las actividades de promoción de la salud pública y los servicios de salud.</a:t>
            </a:r>
          </a:p>
          <a:p>
            <a:pPr lvl="1"/>
            <a:r>
              <a:rPr lang="es-ES" sz="1800" dirty="0"/>
              <a:t>Proyectos con objetivos de alto impacto mal formulados científicamente difícilmente serán de utilidad para el Sistema Nacional de Salud.</a:t>
            </a:r>
          </a:p>
        </p:txBody>
      </p:sp>
    </p:spTree>
    <p:extLst>
      <p:ext uri="{BB962C8B-B14F-4D97-AF65-F5344CB8AC3E}">
        <p14:creationId xmlns:p14="http://schemas.microsoft.com/office/powerpoint/2010/main" val="347860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Impacto de un proyecto</a:t>
            </a:r>
          </a:p>
        </p:txBody>
      </p:sp>
      <p:sp>
        <p:nvSpPr>
          <p:cNvPr id="3" name="Marcador de contenido 2"/>
          <p:cNvSpPr>
            <a:spLocks noGrp="1"/>
          </p:cNvSpPr>
          <p:nvPr>
            <p:ph idx="1"/>
          </p:nvPr>
        </p:nvSpPr>
        <p:spPr>
          <a:xfrm>
            <a:off x="730251" y="1167492"/>
            <a:ext cx="10731500" cy="5167993"/>
          </a:xfrm>
        </p:spPr>
        <p:txBody>
          <a:bodyPr/>
          <a:lstStyle/>
          <a:p>
            <a:pPr lvl="1">
              <a:lnSpc>
                <a:spcPct val="150000"/>
              </a:lnSpc>
            </a:pPr>
            <a:r>
              <a:rPr lang="es-ES" sz="1800" b="1" dirty="0"/>
              <a:t>Impacto en salud</a:t>
            </a:r>
            <a:r>
              <a:rPr lang="es-ES" sz="1800" dirty="0"/>
              <a:t>: orientado a la mejora de la calidad de vida del paciente:</a:t>
            </a:r>
          </a:p>
          <a:p>
            <a:pPr lvl="2">
              <a:lnSpc>
                <a:spcPct val="100000"/>
              </a:lnSpc>
            </a:pPr>
            <a:r>
              <a:rPr lang="es-ES" dirty="0"/>
              <a:t>Incremento en efectividad diagnostica o terapéutica</a:t>
            </a:r>
          </a:p>
          <a:p>
            <a:pPr lvl="2">
              <a:lnSpc>
                <a:spcPct val="100000"/>
              </a:lnSpc>
            </a:pPr>
            <a:r>
              <a:rPr lang="es-ES" dirty="0"/>
              <a:t>Aumento de la calidad de las nuevas prestaciones</a:t>
            </a:r>
          </a:p>
          <a:p>
            <a:pPr marL="363537" lvl="2" indent="0">
              <a:lnSpc>
                <a:spcPct val="100000"/>
              </a:lnSpc>
              <a:buNone/>
            </a:pPr>
            <a:endParaRPr lang="es-ES" dirty="0"/>
          </a:p>
          <a:p>
            <a:pPr lvl="1">
              <a:lnSpc>
                <a:spcPct val="150000"/>
              </a:lnSpc>
            </a:pPr>
            <a:r>
              <a:rPr lang="es-ES" sz="1800" b="1" dirty="0"/>
              <a:t>Impacto económico</a:t>
            </a:r>
            <a:r>
              <a:rPr lang="es-ES" sz="1800" dirty="0"/>
              <a:t>: orientado a como el proyecto influye en el SNS / </a:t>
            </a:r>
            <a:r>
              <a:rPr lang="es-ES" dirty="0"/>
              <a:t>Centro Hospitalario</a:t>
            </a:r>
            <a:r>
              <a:rPr lang="es-ES" sz="1800" dirty="0"/>
              <a:t>:</a:t>
            </a:r>
          </a:p>
          <a:p>
            <a:pPr lvl="2">
              <a:lnSpc>
                <a:spcPct val="100000"/>
              </a:lnSpc>
            </a:pPr>
            <a:r>
              <a:rPr lang="es-ES" sz="1600" dirty="0"/>
              <a:t>Optimización en la utilización de recursos</a:t>
            </a:r>
          </a:p>
          <a:p>
            <a:pPr lvl="2">
              <a:lnSpc>
                <a:spcPct val="100000"/>
              </a:lnSpc>
            </a:pPr>
            <a:r>
              <a:rPr lang="es-ES" sz="1600" dirty="0"/>
              <a:t>Mayor eficiencia en el gasto: pruebas diagnósticas que eviten la realización de pruebas exploratorias más caras.</a:t>
            </a:r>
          </a:p>
          <a:p>
            <a:pPr lvl="2">
              <a:lnSpc>
                <a:spcPct val="100000"/>
              </a:lnSpc>
            </a:pPr>
            <a:endParaRPr lang="es-ES" sz="1600" dirty="0"/>
          </a:p>
          <a:p>
            <a:pPr lvl="1">
              <a:lnSpc>
                <a:spcPct val="150000"/>
              </a:lnSpc>
            </a:pPr>
            <a:r>
              <a:rPr lang="es-ES" sz="1800" b="1" dirty="0"/>
              <a:t>Impacto social</a:t>
            </a:r>
            <a:r>
              <a:rPr lang="es-ES" sz="1800" dirty="0"/>
              <a:t>: orientado a la mejora del entorno del paciente / efectos en la sociedad.</a:t>
            </a:r>
          </a:p>
          <a:p>
            <a:pPr lvl="2">
              <a:lnSpc>
                <a:spcPct val="100000"/>
              </a:lnSpc>
            </a:pPr>
            <a:r>
              <a:rPr lang="es-ES" dirty="0"/>
              <a:t>Establecimiento de programas de cribado poblacional.</a:t>
            </a:r>
          </a:p>
          <a:p>
            <a:pPr lvl="2">
              <a:lnSpc>
                <a:spcPct val="100000"/>
              </a:lnSpc>
            </a:pPr>
            <a:r>
              <a:rPr lang="es-ES" sz="1600" dirty="0"/>
              <a:t>Disminución del número de jornadas laborales que los familiares tienen que solicitar en sus centros de trabajo.</a:t>
            </a:r>
          </a:p>
        </p:txBody>
      </p:sp>
    </p:spTree>
    <p:extLst>
      <p:ext uri="{BB962C8B-B14F-4D97-AF65-F5344CB8AC3E}">
        <p14:creationId xmlns:p14="http://schemas.microsoft.com/office/powerpoint/2010/main" val="171379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Áreas de Actuación Prioritarias AES 2023</a:t>
            </a:r>
          </a:p>
        </p:txBody>
      </p:sp>
      <p:sp>
        <p:nvSpPr>
          <p:cNvPr id="3" name="Marcador de contenido 2"/>
          <p:cNvSpPr>
            <a:spLocks noGrp="1"/>
          </p:cNvSpPr>
          <p:nvPr>
            <p:ph idx="1"/>
          </p:nvPr>
        </p:nvSpPr>
        <p:spPr/>
        <p:txBody>
          <a:bodyPr/>
          <a:lstStyle/>
          <a:p>
            <a:pPr marL="165100" lvl="1" indent="0">
              <a:buNone/>
            </a:pPr>
            <a:r>
              <a:rPr lang="es-ES" sz="1600" dirty="0"/>
              <a:t>Los proyectos deben enmarcarse en una o varias de las líneas prioritarias enunciadas a continuación:</a:t>
            </a:r>
          </a:p>
          <a:p>
            <a:pPr lvl="1"/>
            <a:r>
              <a:rPr lang="es-ES" sz="1600" b="1" dirty="0"/>
              <a:t>Salud a lo largo de todo el ciclo vital</a:t>
            </a:r>
            <a:r>
              <a:rPr lang="es-ES" sz="1600" dirty="0"/>
              <a:t>, incluyendo especialmente poblaciones en etapas vulnerables, así como grupos que precisen de acciones para favorecer mayor equidad y reducir desigualdades sociales y de género en salud. </a:t>
            </a:r>
          </a:p>
          <a:p>
            <a:pPr lvl="1"/>
            <a:r>
              <a:rPr lang="es-ES" sz="1600" b="1" dirty="0"/>
              <a:t>Determinantes ambientales y sociales de la salud</a:t>
            </a:r>
            <a:r>
              <a:rPr lang="es-ES" sz="1600" dirty="0"/>
              <a:t>, mejorando el conocimiento de los elementos facilitadores (i.e., digitalización) y de los factores de riesgo (i.e., nutrición).</a:t>
            </a:r>
          </a:p>
          <a:p>
            <a:pPr lvl="1"/>
            <a:r>
              <a:rPr lang="es-ES" sz="1600" b="1" dirty="0"/>
              <a:t>Enfermedades infecciosas</a:t>
            </a:r>
            <a:r>
              <a:rPr lang="es-ES" sz="1600" dirty="0"/>
              <a:t>, incluyendo enfermedades olvidadas y de la pobreza, para trabajar en Salud Global y proteger a la ciudadanía de amenazas transfronterizas, incluyendo la </a:t>
            </a:r>
            <a:r>
              <a:rPr lang="es-ES" sz="1600" dirty="0" err="1"/>
              <a:t>identifcación</a:t>
            </a:r>
            <a:r>
              <a:rPr lang="es-ES" sz="1600" dirty="0"/>
              <a:t> temprana y respuesta rápida frente amenazas.</a:t>
            </a:r>
          </a:p>
          <a:p>
            <a:pPr lvl="1"/>
            <a:r>
              <a:rPr lang="es-ES" sz="1600" b="1" dirty="0"/>
              <a:t>Herramientas, tecnologías y soluciones digitales para la salud y cuidados</a:t>
            </a:r>
            <a:r>
              <a:rPr lang="es-ES" sz="1600" dirty="0"/>
              <a:t>, promocionando el desarrollo y uso de técnicas, tecnologías y herramientas innovadoras para mejorar la calidad de vida. Cabe resaltar la necesidad de impulsar el desarrollo de tecnologías de la información, tecnologías sanitarias y soluciones digitales, teniendo en cuenta los sistemas de interoperabilidad, seguridad, </a:t>
            </a:r>
            <a:r>
              <a:rPr lang="es-ES" sz="1600" dirty="0" err="1"/>
              <a:t>confdencialidad</a:t>
            </a:r>
            <a:r>
              <a:rPr lang="es-ES" sz="1600" dirty="0"/>
              <a:t> y estandarización, para la mejora de la atención sanitaria.</a:t>
            </a:r>
          </a:p>
          <a:p>
            <a:pPr lvl="1"/>
            <a:r>
              <a:rPr lang="es-ES" sz="1600" b="1" dirty="0"/>
              <a:t>Sistemas de atención sanitaria</a:t>
            </a:r>
            <a:r>
              <a:rPr lang="es-ES" sz="1600" dirty="0"/>
              <a:t>, afrontando el reto de su sostenibilidad, accesibilidad, y su potencial como herramienta para reducir desigualdades y actuar como motor de desarrollo económico. Destaca la necesidad de fomentar líneas de investigación dirigidas al desarrollo de nuevos modelos de cuidado de la salud, la transformación de los modelos organizativos y asistenciales para adaptar los servicios a los cambios sociales y al envejecimiento de la población, incluidos los movimientos de la población y la dispersión </a:t>
            </a:r>
            <a:r>
              <a:rPr lang="es-ES" sz="1600" dirty="0" err="1"/>
              <a:t>geográfca</a:t>
            </a:r>
            <a:r>
              <a:rPr lang="es-ES" sz="1600" dirty="0"/>
              <a:t> en zonas rurales, y con especial atención a la atención primaria.</a:t>
            </a:r>
          </a:p>
        </p:txBody>
      </p:sp>
    </p:spTree>
    <p:extLst>
      <p:ext uri="{BB962C8B-B14F-4D97-AF65-F5344CB8AC3E}">
        <p14:creationId xmlns:p14="http://schemas.microsoft.com/office/powerpoint/2010/main" val="237041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Estrategias en Salud</a:t>
            </a:r>
          </a:p>
        </p:txBody>
      </p:sp>
      <p:sp>
        <p:nvSpPr>
          <p:cNvPr id="3" name="Marcador de contenido 2"/>
          <p:cNvSpPr>
            <a:spLocks noGrp="1"/>
          </p:cNvSpPr>
          <p:nvPr>
            <p:ph idx="1"/>
          </p:nvPr>
        </p:nvSpPr>
        <p:spPr>
          <a:xfrm>
            <a:off x="730251" y="1167493"/>
            <a:ext cx="10731500" cy="4638503"/>
          </a:xfrm>
        </p:spPr>
        <p:txBody>
          <a:bodyPr/>
          <a:lstStyle/>
          <a:p>
            <a:pPr lvl="1"/>
            <a:r>
              <a:rPr lang="es-ES" sz="1800" dirty="0"/>
              <a:t>Si el proyecto está enmarcado dentro de una Estrategia en Salud, ya sea de ámbito estatal, autonómico u hospitalario, se reforzará el interés y la ventana de oportunidad del mismo:</a:t>
            </a:r>
          </a:p>
          <a:p>
            <a:pPr lvl="2"/>
            <a:r>
              <a:rPr lang="es-ES" sz="1800" dirty="0"/>
              <a:t>Las estrategias estatales se pueden consultar en: </a:t>
            </a:r>
            <a:r>
              <a:rPr lang="es-ES" sz="1800" dirty="0">
                <a:solidFill>
                  <a:srgbClr val="C00000"/>
                </a:solidFill>
                <a:hlinkClick r:id="rId2">
                  <a:extLst>
                    <a:ext uri="{A12FA001-AC4F-418D-AE19-62706E023703}">
                      <ahyp:hlinkClr xmlns:ahyp="http://schemas.microsoft.com/office/drawing/2018/hyperlinkcolor" val="tx"/>
                    </a:ext>
                  </a:extLst>
                </a:hlinkClick>
              </a:rPr>
              <a:t>https://www.sanidad.gob.es/organizacion/sns/planCalidadSNS/excelencia/home.htm</a:t>
            </a:r>
            <a:endParaRPr lang="es-ES" sz="1800" dirty="0">
              <a:solidFill>
                <a:srgbClr val="C00000"/>
              </a:solidFill>
            </a:endParaRPr>
          </a:p>
          <a:p>
            <a:pPr lvl="2"/>
            <a:endParaRPr lang="es-ES" sz="1800" dirty="0"/>
          </a:p>
          <a:p>
            <a:pPr lvl="2"/>
            <a:r>
              <a:rPr lang="es-ES" sz="1800" dirty="0"/>
              <a:t>Las estrategias autonómicas se pueden consultar en:</a:t>
            </a:r>
            <a:br>
              <a:rPr lang="es-ES" sz="1800" dirty="0"/>
            </a:br>
            <a:r>
              <a:rPr lang="es-ES" sz="1800" dirty="0">
                <a:solidFill>
                  <a:srgbClr val="C00000"/>
                </a:solidFill>
                <a:hlinkClick r:id="rId3">
                  <a:extLst>
                    <a:ext uri="{A12FA001-AC4F-418D-AE19-62706E023703}">
                      <ahyp:hlinkClr xmlns:ahyp="http://schemas.microsoft.com/office/drawing/2018/hyperlinkcolor" val="tx"/>
                    </a:ext>
                  </a:extLst>
                </a:hlinkClick>
              </a:rPr>
              <a:t>https://www.comunidad.madrid/transparencia/normativa-planificacion/planes-programas?field_unidad_org_responsable=8284</a:t>
            </a:r>
            <a:endParaRPr lang="es-ES" sz="1800" dirty="0">
              <a:solidFill>
                <a:srgbClr val="C00000"/>
              </a:solidFill>
            </a:endParaRPr>
          </a:p>
          <a:p>
            <a:pPr lvl="1"/>
            <a:endParaRPr lang="es-ES" sz="1800" dirty="0"/>
          </a:p>
        </p:txBody>
      </p:sp>
    </p:spTree>
    <p:extLst>
      <p:ext uri="{BB962C8B-B14F-4D97-AF65-F5344CB8AC3E}">
        <p14:creationId xmlns:p14="http://schemas.microsoft.com/office/powerpoint/2010/main" val="928294714"/>
      </p:ext>
    </p:extLst>
  </p:cSld>
  <p:clrMapOvr>
    <a:masterClrMapping/>
  </p:clrMapOvr>
</p:sld>
</file>

<file path=ppt/theme/theme1.xml><?xml version="1.0" encoding="utf-8"?>
<a:theme xmlns:a="http://schemas.openxmlformats.org/drawingml/2006/main" name="Presentación UCES">
  <a:themeElements>
    <a:clrScheme name="">
      <a:dk1>
        <a:srgbClr val="4D4D4D"/>
      </a:dk1>
      <a:lt1>
        <a:srgbClr val="FFFFFF"/>
      </a:lt1>
      <a:dk2>
        <a:srgbClr val="000000"/>
      </a:dk2>
      <a:lt2>
        <a:srgbClr val="4D4D4D"/>
      </a:lt2>
      <a:accent1>
        <a:srgbClr val="A50021"/>
      </a:accent1>
      <a:accent2>
        <a:srgbClr val="FF7C80"/>
      </a:accent2>
      <a:accent3>
        <a:srgbClr val="FFFFFF"/>
      </a:accent3>
      <a:accent4>
        <a:srgbClr val="404040"/>
      </a:accent4>
      <a:accent5>
        <a:srgbClr val="CFAAAB"/>
      </a:accent5>
      <a:accent6>
        <a:srgbClr val="E77073"/>
      </a:accent6>
      <a:hlink>
        <a:srgbClr val="DDDDDD"/>
      </a:hlink>
      <a:folHlink>
        <a:srgbClr val="5F5F5F"/>
      </a:folHlink>
    </a:clrScheme>
    <a:fontScheme name="Presentación UCE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noFill/>
          <a:miter lim="800000"/>
          <a:headEnd/>
          <a:tailEnd/>
        </a:ln>
      </a:spPr>
      <a:bodyPr vert="horz" wrap="square" lIns="45720" tIns="44450" rIns="45720" bIns="44450" numCol="1" anchor="b" anchorCtr="0" compatLnSpc="1">
        <a:prstTxWarp prst="textNoShape">
          <a:avLst/>
        </a:prstTxWarp>
      </a:bodyPr>
      <a:lstStyle>
        <a:defPPr>
          <a:defRPr kern="0" dirty="0" smtClean="0"/>
        </a:defPPr>
      </a:lstStyle>
    </a:txDef>
  </a:objectDefaults>
  <a:extraClrSchemeLst>
    <a:extraClrScheme>
      <a:clrScheme name="Presentación U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U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U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U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U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U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U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ón UCES 8">
        <a:dk1>
          <a:srgbClr val="4D4D4D"/>
        </a:dk1>
        <a:lt1>
          <a:srgbClr val="FFFFFF"/>
        </a:lt1>
        <a:dk2>
          <a:srgbClr val="000000"/>
        </a:dk2>
        <a:lt2>
          <a:srgbClr val="4D4D4D"/>
        </a:lt2>
        <a:accent1>
          <a:srgbClr val="CC0000"/>
        </a:accent1>
        <a:accent2>
          <a:srgbClr val="FF7C80"/>
        </a:accent2>
        <a:accent3>
          <a:srgbClr val="FFFFFF"/>
        </a:accent3>
        <a:accent4>
          <a:srgbClr val="404040"/>
        </a:accent4>
        <a:accent5>
          <a:srgbClr val="E2AAAA"/>
        </a:accent5>
        <a:accent6>
          <a:srgbClr val="E77073"/>
        </a:accent6>
        <a:hlink>
          <a:srgbClr val="DDDDD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1364</Words>
  <Application>Microsoft Office PowerPoint</Application>
  <PresentationFormat>Panorámica</PresentationFormat>
  <Paragraphs>115</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Courier New</vt:lpstr>
      <vt:lpstr>Gill Sans MT</vt:lpstr>
      <vt:lpstr>Times New Roman</vt:lpstr>
      <vt:lpstr>Wingdings</vt:lpstr>
      <vt:lpstr>Presentación UCES</vt:lpstr>
      <vt:lpstr>Programa Mentor</vt:lpstr>
      <vt:lpstr>Calendario Seminarios AES</vt:lpstr>
      <vt:lpstr>Evaluación FIS</vt:lpstr>
      <vt:lpstr>Criterios Evaluación Proyecto</vt:lpstr>
      <vt:lpstr>Apartados Memoria</vt:lpstr>
      <vt:lpstr>Evaluación Estratégica (punto de vista del evaluador)</vt:lpstr>
      <vt:lpstr>Tipos de Impacto de un proyecto</vt:lpstr>
      <vt:lpstr>Áreas de Actuación Prioritarias AES 2023</vt:lpstr>
      <vt:lpstr>Estrategias en Salud</vt:lpstr>
      <vt:lpstr>Plan de difusión de resultados de investigación</vt:lpstr>
      <vt:lpstr>Ejemplo de actuaciones de divulgación</vt:lpstr>
      <vt:lpstr>Errores Frecuentes</vt:lpstr>
      <vt:lpstr>Contacto</vt:lpstr>
    </vt:vector>
  </TitlesOfParts>
  <Company>Comunidad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PPT IDIPAZ</dc:title>
  <dc:creator>Quijada Alcon.Daniel</dc:creator>
  <cp:lastModifiedBy>Daniel Q A</cp:lastModifiedBy>
  <cp:revision>57</cp:revision>
  <cp:lastPrinted>2021-09-14T15:19:29Z</cp:lastPrinted>
  <dcterms:created xsi:type="dcterms:W3CDTF">2021-07-15T10:05:25Z</dcterms:created>
  <dcterms:modified xsi:type="dcterms:W3CDTF">2022-12-01T00:17:32Z</dcterms:modified>
</cp:coreProperties>
</file>